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31"/>
  </p:notesMasterIdLst>
  <p:sldIdLst>
    <p:sldId id="256" r:id="rId2"/>
    <p:sldId id="289" r:id="rId3"/>
    <p:sldId id="264" r:id="rId4"/>
    <p:sldId id="290" r:id="rId5"/>
    <p:sldId id="288" r:id="rId6"/>
    <p:sldId id="265" r:id="rId7"/>
    <p:sldId id="266" r:id="rId8"/>
    <p:sldId id="267" r:id="rId9"/>
    <p:sldId id="268" r:id="rId10"/>
    <p:sldId id="269" r:id="rId11"/>
    <p:sldId id="291" r:id="rId12"/>
    <p:sldId id="273" r:id="rId13"/>
    <p:sldId id="292" r:id="rId14"/>
    <p:sldId id="274" r:id="rId15"/>
    <p:sldId id="286" r:id="rId16"/>
    <p:sldId id="258" r:id="rId17"/>
    <p:sldId id="261" r:id="rId18"/>
    <p:sldId id="262" r:id="rId19"/>
    <p:sldId id="263" r:id="rId20"/>
    <p:sldId id="293" r:id="rId21"/>
    <p:sldId id="277" r:id="rId22"/>
    <p:sldId id="281" r:id="rId23"/>
    <p:sldId id="259" r:id="rId24"/>
    <p:sldId id="287" r:id="rId25"/>
    <p:sldId id="278" r:id="rId26"/>
    <p:sldId id="284" r:id="rId27"/>
    <p:sldId id="280" r:id="rId28"/>
    <p:sldId id="285" r:id="rId29"/>
    <p:sldId id="276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58C"/>
        </a:solidFill>
        <a:effectLst/>
        <a:uFillTx/>
        <a:latin typeface="Verdana"/>
        <a:ea typeface="Verdana"/>
        <a:cs typeface="Verdana"/>
        <a:sym typeface="Verdan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4117A9"/>
    <a:srgbClr val="CF9DC7"/>
    <a:srgbClr val="D01E33"/>
    <a:srgbClr val="5B0F05"/>
    <a:srgbClr val="D9E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8F0D8"/>
          </a:solidFill>
        </a:fill>
      </a:tcStyle>
    </a:wholeTbl>
    <a:band2H>
      <a:tcTxStyle/>
      <a:tcStyle>
        <a:tcBdr/>
        <a:fill>
          <a:solidFill>
            <a:srgbClr val="FBF8EC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FDFDF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D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0458C"/>
              </a:solidFill>
              <a:prstDash val="solid"/>
              <a:round/>
            </a:ln>
          </a:top>
          <a:bottom>
            <a:ln w="25400" cap="flat">
              <a:solidFill>
                <a:srgbClr val="40458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0458C"/>
              </a:solidFill>
              <a:prstDash val="solid"/>
              <a:round/>
            </a:ln>
          </a:top>
          <a:bottom>
            <a:ln w="25400" cap="flat">
              <a:solidFill>
                <a:srgbClr val="40458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CEDA"/>
          </a:solidFill>
        </a:fill>
      </a:tcStyle>
    </a:wholeTbl>
    <a:band2H>
      <a:tcTxStyle/>
      <a:tcStyle>
        <a:tcBdr/>
        <a:fill>
          <a:solidFill>
            <a:srgbClr val="E8E8ED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40458C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40458C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40458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rgbClr val="40458C"/>
              </a:solidFill>
              <a:prstDash val="solid"/>
              <a:round/>
            </a:ln>
          </a:left>
          <a:right>
            <a:ln w="12700" cap="flat">
              <a:solidFill>
                <a:srgbClr val="40458C"/>
              </a:solidFill>
              <a:prstDash val="solid"/>
              <a:round/>
            </a:ln>
          </a:right>
          <a:top>
            <a:ln w="12700" cap="flat">
              <a:solidFill>
                <a:srgbClr val="40458C"/>
              </a:solidFill>
              <a:prstDash val="solid"/>
              <a:round/>
            </a:ln>
          </a:top>
          <a:bottom>
            <a:ln w="12700" cap="flat">
              <a:solidFill>
                <a:srgbClr val="40458C"/>
              </a:solidFill>
              <a:prstDash val="solid"/>
              <a:round/>
            </a:ln>
          </a:bottom>
          <a:insideH>
            <a:ln w="12700" cap="flat">
              <a:solidFill>
                <a:srgbClr val="40458C"/>
              </a:solidFill>
              <a:prstDash val="solid"/>
              <a:round/>
            </a:ln>
          </a:insideH>
          <a:insideV>
            <a:ln w="12700" cap="flat">
              <a:solidFill>
                <a:srgbClr val="40458C"/>
              </a:solidFill>
              <a:prstDash val="solid"/>
              <a:round/>
            </a:ln>
          </a:insideV>
        </a:tcBdr>
        <a:fill>
          <a:solidFill>
            <a:srgbClr val="40458C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rgbClr val="40458C"/>
              </a:solidFill>
              <a:prstDash val="solid"/>
              <a:round/>
            </a:ln>
          </a:left>
          <a:right>
            <a:ln w="12700" cap="flat">
              <a:solidFill>
                <a:srgbClr val="40458C"/>
              </a:solidFill>
              <a:prstDash val="solid"/>
              <a:round/>
            </a:ln>
          </a:right>
          <a:top>
            <a:ln w="12700" cap="flat">
              <a:solidFill>
                <a:srgbClr val="40458C"/>
              </a:solidFill>
              <a:prstDash val="solid"/>
              <a:round/>
            </a:ln>
          </a:top>
          <a:bottom>
            <a:ln w="12700" cap="flat">
              <a:solidFill>
                <a:srgbClr val="40458C"/>
              </a:solidFill>
              <a:prstDash val="solid"/>
              <a:round/>
            </a:ln>
          </a:bottom>
          <a:insideH>
            <a:ln w="12700" cap="flat">
              <a:solidFill>
                <a:srgbClr val="40458C"/>
              </a:solidFill>
              <a:prstDash val="solid"/>
              <a:round/>
            </a:ln>
          </a:insideH>
          <a:insideV>
            <a:ln w="12700" cap="flat">
              <a:solidFill>
                <a:srgbClr val="40458C"/>
              </a:solidFill>
              <a:prstDash val="solid"/>
              <a:round/>
            </a:ln>
          </a:insideV>
        </a:tcBdr>
        <a:fill>
          <a:solidFill>
            <a:srgbClr val="40458C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rgbClr val="40458C"/>
              </a:solidFill>
              <a:prstDash val="solid"/>
              <a:round/>
            </a:ln>
          </a:left>
          <a:right>
            <a:ln w="12700" cap="flat">
              <a:solidFill>
                <a:srgbClr val="40458C"/>
              </a:solidFill>
              <a:prstDash val="solid"/>
              <a:round/>
            </a:ln>
          </a:right>
          <a:top>
            <a:ln w="50800" cap="flat">
              <a:solidFill>
                <a:srgbClr val="40458C"/>
              </a:solidFill>
              <a:prstDash val="solid"/>
              <a:round/>
            </a:ln>
          </a:top>
          <a:bottom>
            <a:ln w="12700" cap="flat">
              <a:solidFill>
                <a:srgbClr val="40458C"/>
              </a:solidFill>
              <a:prstDash val="solid"/>
              <a:round/>
            </a:ln>
          </a:bottom>
          <a:insideH>
            <a:ln w="12700" cap="flat">
              <a:solidFill>
                <a:srgbClr val="40458C"/>
              </a:solidFill>
              <a:prstDash val="solid"/>
              <a:round/>
            </a:ln>
          </a:insideH>
          <a:insideV>
            <a:ln w="12700" cap="flat">
              <a:solidFill>
                <a:srgbClr val="40458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40458C"/>
      </a:tcTxStyle>
      <a:tcStyle>
        <a:tcBdr>
          <a:left>
            <a:ln w="12700" cap="flat">
              <a:solidFill>
                <a:srgbClr val="40458C"/>
              </a:solidFill>
              <a:prstDash val="solid"/>
              <a:round/>
            </a:ln>
          </a:left>
          <a:right>
            <a:ln w="12700" cap="flat">
              <a:solidFill>
                <a:srgbClr val="40458C"/>
              </a:solidFill>
              <a:prstDash val="solid"/>
              <a:round/>
            </a:ln>
          </a:right>
          <a:top>
            <a:ln w="12700" cap="flat">
              <a:solidFill>
                <a:srgbClr val="40458C"/>
              </a:solidFill>
              <a:prstDash val="solid"/>
              <a:round/>
            </a:ln>
          </a:top>
          <a:bottom>
            <a:ln w="25400" cap="flat">
              <a:solidFill>
                <a:srgbClr val="40458C"/>
              </a:solidFill>
              <a:prstDash val="solid"/>
              <a:round/>
            </a:ln>
          </a:bottom>
          <a:insideH>
            <a:ln w="12700" cap="flat">
              <a:solidFill>
                <a:srgbClr val="40458C"/>
              </a:solidFill>
              <a:prstDash val="solid"/>
              <a:round/>
            </a:ln>
          </a:insideH>
          <a:insideV>
            <a:ln w="12700" cap="flat">
              <a:solidFill>
                <a:srgbClr val="40458C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2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E9C4-41BA-4FFF-97AA-6C9F6AFDDF28}" type="datetime1">
              <a:rPr lang="en-GB" smtClean="0"/>
              <a:t>29/07/2019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D3D-D63D-46C7-B5BC-0A5CF2F17A1F}" type="datetime1">
              <a:rPr lang="en-GB" smtClean="0"/>
              <a:t>29/07/2019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6AEB-D87C-4E93-A6BA-D8AB7BB9480A}" type="datetime1">
              <a:rPr lang="en-GB" smtClean="0"/>
              <a:t>29/07/2019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592-A0D9-420B-8353-F2CEA7C59287}" type="datetime1">
              <a:rPr lang="en-GB" smtClean="0"/>
              <a:t>29/07/2019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57E59-6D3B-4672-ABEC-C18EF72EB031}"/>
              </a:ext>
            </a:extLst>
          </p:cNvPr>
          <p:cNvSpPr/>
          <p:nvPr userDrawn="1"/>
        </p:nvSpPr>
        <p:spPr>
          <a:xfrm>
            <a:off x="10896600" y="5441950"/>
            <a:ext cx="1295400" cy="141604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E288-2C8C-4C29-A168-76A701D14706}" type="datetime1">
              <a:rPr lang="en-GB" smtClean="0"/>
              <a:t>29/07/2019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C4B8-A9D1-4C0B-AF09-F90B39D617BA}" type="datetime1">
              <a:rPr lang="en-GB" smtClean="0"/>
              <a:t>29/07/2019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8BD7-B1DA-444A-AEF6-FB9336E46D3F}" type="datetime1">
              <a:rPr lang="en-GB" smtClean="0"/>
              <a:t>29/07/2019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C60B-37B1-44E6-93BA-E958622BF242}" type="datetime1">
              <a:rPr lang="en-GB" smtClean="0"/>
              <a:t>29/07/2019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7B9FE-76E1-48F5-A2D8-71467429212E}" type="datetime1">
              <a:rPr lang="en-GB" smtClean="0"/>
              <a:t>29/07/2019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E81DE-6A9B-4AAA-9106-D982B1AE8A6A}" type="datetime1">
              <a:rPr lang="en-GB" smtClean="0"/>
              <a:t>29/07/2019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62DB-3422-4595-8EF1-2DBA2348BAB7}" type="datetime1">
              <a:rPr lang="en-GB" smtClean="0"/>
              <a:t>29/07/2019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ED27C-B0F1-4946-9740-F891AC8A1B6C}" type="datetime1">
              <a:rPr lang="en-GB" smtClean="0"/>
              <a:t>29/07/2019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mailto:sagarwal@cse.iitk.ac.in" TargetMode="External"/><Relationship Id="rId7" Type="http://schemas.openxmlformats.org/officeDocument/2006/relationships/image" Target="../media/image21.jpeg"/><Relationship Id="rId2" Type="http://schemas.openxmlformats.org/officeDocument/2006/relationships/hyperlink" Target="mailto:hrishirt@cse.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mailto:biswap@cse.iitk.ac.in" TargetMode="External"/><Relationship Id="rId4" Type="http://schemas.openxmlformats.org/officeDocument/2006/relationships/hyperlink" Target="mailto:nitinks@cse.iitk.ac.in" TargetMode="Externa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inyurl.com/esc19-20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sc101.cse.iitk.ac.i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iazza.com/class/jxr8tyls8rmm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gradescop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iyush@cse.iitk.ac.i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esc101@iitk.ac.i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ayushb@cse.iitk.ac.in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avideep@cse.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mailto:garvitg@cse.iitk.ac.in" TargetMode="External"/><Relationship Id="rId4" Type="http://schemas.openxmlformats.org/officeDocument/2006/relationships/hyperlink" Target="mailto:sgargi@cse.iitk.ac.in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mkbera@cse.iitk.ac.in" TargetMode="External"/><Relationship Id="rId7" Type="http://schemas.openxmlformats.org/officeDocument/2006/relationships/image" Target="../media/image9.jpeg"/><Relationship Id="rId2" Type="http://schemas.openxmlformats.org/officeDocument/2006/relationships/hyperlink" Target="mailto:kranti@cse.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mailto:params@cse.iitk.ac.in" TargetMode="External"/><Relationship Id="rId4" Type="http://schemas.openxmlformats.org/officeDocument/2006/relationships/hyperlink" Target="mailto:namanv@cse.iitk.ac.in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mailto:raghukul@cse.iitk.ac.in" TargetMode="External"/><Relationship Id="rId7" Type="http://schemas.openxmlformats.org/officeDocument/2006/relationships/image" Target="../media/image13.png"/><Relationship Id="rId2" Type="http://schemas.openxmlformats.org/officeDocument/2006/relationships/hyperlink" Target="mailto:prafulla@cse.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mailto:sbansal@cse.iitk.ac.in" TargetMode="External"/><Relationship Id="rId4" Type="http://schemas.openxmlformats.org/officeDocument/2006/relationships/hyperlink" Target="mailto:samik@cse.iitk.ac.in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mailto:vinayakt@cse.iitk.ac.in" TargetMode="External"/><Relationship Id="rId7" Type="http://schemas.openxmlformats.org/officeDocument/2006/relationships/image" Target="../media/image17.png"/><Relationship Id="rId2" Type="http://schemas.openxmlformats.org/officeDocument/2006/relationships/hyperlink" Target="mailto:butkarsh@iitk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mailto:ymahajan@cse.iitk.ac.in" TargetMode="External"/><Relationship Id="rId4" Type="http://schemas.openxmlformats.org/officeDocument/2006/relationships/hyperlink" Target="mailto:cyash@cse.iitk.ac.in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ctrTitle"/>
          </p:nvPr>
        </p:nvSpPr>
        <p:spPr>
          <a:xfrm>
            <a:off x="990600" y="4114800"/>
            <a:ext cx="10363200" cy="1446550"/>
          </a:xfrm>
          <a:prstGeom prst="rect">
            <a:avLst/>
          </a:prstGeom>
        </p:spPr>
        <p:txBody>
          <a:bodyPr>
            <a:normAutofit/>
          </a:bodyPr>
          <a:lstStyle>
            <a:lvl1pPr defTabSz="859536">
              <a:defRPr sz="4136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000" dirty="0">
                <a:solidFill>
                  <a:schemeClr val="bg1"/>
                </a:solidFill>
                <a:latin typeface="Garamond" panose="02020404030301010803" pitchFamily="18" charset="0"/>
              </a:rPr>
              <a:t>ESC101: </a:t>
            </a:r>
            <a:r>
              <a:rPr lang="en-IN" sz="4000" dirty="0">
                <a:solidFill>
                  <a:schemeClr val="bg1"/>
                </a:solidFill>
                <a:latin typeface="Garamond" panose="02020404030301010803" pitchFamily="18" charset="0"/>
              </a:rPr>
              <a:t>Fundamentals of </a:t>
            </a:r>
            <a:r>
              <a:rPr sz="4000" dirty="0">
                <a:solidFill>
                  <a:schemeClr val="bg1"/>
                </a:solidFill>
                <a:latin typeface="Garamond" panose="02020404030301010803" pitchFamily="18" charset="0"/>
              </a:rPr>
              <a:t>Computing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ubTitle" idx="1"/>
          </p:nvPr>
        </p:nvSpPr>
        <p:spPr>
          <a:xfrm>
            <a:off x="381000" y="2247900"/>
            <a:ext cx="11430000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IN" sz="6000" dirty="0">
                <a:solidFill>
                  <a:srgbClr val="FFC000"/>
                </a:solidFill>
                <a:latin typeface="Garamond" panose="02020404030301010803" pitchFamily="18" charset="0"/>
              </a:rPr>
              <a:t>Welcome and </a:t>
            </a:r>
            <a:r>
              <a:rPr sz="6000" dirty="0">
                <a:solidFill>
                  <a:srgbClr val="FFC000"/>
                </a:solidFill>
                <a:latin typeface="Garamond" panose="02020404030301010803" pitchFamily="18" charset="0"/>
              </a:rPr>
              <a:t>Course Logistics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0F7F2-3251-4B5A-B977-DE08A7BBE4FC}"/>
              </a:ext>
            </a:extLst>
          </p:cNvPr>
          <p:cNvSpPr txBox="1"/>
          <p:nvPr/>
        </p:nvSpPr>
        <p:spPr>
          <a:xfrm>
            <a:off x="4661279" y="5181600"/>
            <a:ext cx="286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aramond" panose="02020404030301010803" pitchFamily="18" charset="0"/>
              </a:rPr>
              <a:t>  Piyush</a:t>
            </a:r>
            <a:r>
              <a:rPr lang="en-IN" sz="4000" dirty="0">
                <a:latin typeface="Garamond" panose="02020404030301010803" pitchFamily="18" charset="0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Garamond" panose="02020404030301010803" pitchFamily="18" charset="0"/>
              </a:rPr>
              <a:t>Rai</a:t>
            </a:r>
          </a:p>
          <a:p>
            <a:endParaRPr lang="en-IN" sz="4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DEFAF-EB62-486B-85AD-7194B14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Admin and Faculty Tutors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F9B648-C7AD-4440-83EA-29C44582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65200"/>
              </p:ext>
            </p:extLst>
          </p:nvPr>
        </p:nvGraphicFramePr>
        <p:xfrm>
          <a:off x="6096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Hrishikesh </a:t>
                      </a:r>
                      <a:r>
                        <a:rPr lang="en-IN" b="1" dirty="0" err="1"/>
                        <a:t>Terdalkar</a:t>
                      </a:r>
                      <a:endParaRPr lang="en-IN" b="1" dirty="0"/>
                    </a:p>
                    <a:p>
                      <a:r>
                        <a:rPr lang="en-IN" b="1" dirty="0">
                          <a:hlinkClick r:id="rId2"/>
                        </a:rPr>
                        <a:t>hrishirt@cse.iitk.ac.in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Marathi, English</a:t>
                      </a:r>
                    </a:p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(Admin Tutor)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A61EF3-7923-468E-8455-DDAAD64C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6275"/>
              </p:ext>
            </p:extLst>
          </p:nvPr>
        </p:nvGraphicFramePr>
        <p:xfrm>
          <a:off x="67818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Shubhangi</a:t>
                      </a:r>
                      <a:r>
                        <a:rPr lang="en-IN" b="1" dirty="0"/>
                        <a:t> Agarwal</a:t>
                      </a:r>
                    </a:p>
                    <a:p>
                      <a:r>
                        <a:rPr lang="en-IN" b="1" dirty="0">
                          <a:hlinkClick r:id="rId3"/>
                        </a:rPr>
                        <a:t>sagarwal@cse.iitk.ac.in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(Admin Tutor)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E263CE-76B7-41BD-98BC-0CA3F790E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88926"/>
              </p:ext>
            </p:extLst>
          </p:nvPr>
        </p:nvGraphicFramePr>
        <p:xfrm>
          <a:off x="6185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Nitin Kumar Singh</a:t>
                      </a:r>
                    </a:p>
                    <a:p>
                      <a:r>
                        <a:rPr lang="en-IN" b="1" dirty="0">
                          <a:hlinkClick r:id="rId4"/>
                        </a:rPr>
                        <a:t>nitinks@cse.iitk.ac.in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(Admin Tutor)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78C3A6-0596-4B9F-94CA-E19C3AA47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82025"/>
              </p:ext>
            </p:extLst>
          </p:nvPr>
        </p:nvGraphicFramePr>
        <p:xfrm>
          <a:off x="67907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Dr.</a:t>
                      </a:r>
                      <a:r>
                        <a:rPr lang="en-IN" b="1" dirty="0"/>
                        <a:t> </a:t>
                      </a:r>
                      <a:r>
                        <a:rPr lang="en-IN" b="1" dirty="0" err="1"/>
                        <a:t>Biswabandan</a:t>
                      </a:r>
                      <a:r>
                        <a:rPr lang="en-IN" b="1" dirty="0"/>
                        <a:t> Panda</a:t>
                      </a:r>
                    </a:p>
                    <a:p>
                      <a:r>
                        <a:rPr lang="en-IN" b="1" dirty="0">
                          <a:hlinkClick r:id="rId5"/>
                        </a:rPr>
                        <a:t>biswap@cse.iitk.ac.in</a:t>
                      </a:r>
                      <a:endParaRPr lang="en-IN" b="1" dirty="0"/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Odia, English</a:t>
                      </a:r>
                    </a:p>
                    <a:p>
                      <a:r>
                        <a:rPr lang="en-IN" b="1" dirty="0"/>
                        <a:t>(Faculty Tutor)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F21B86-0E7A-4691-BC8E-3F1D0306C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4343400"/>
            <a:ext cx="1524000" cy="1524000"/>
          </a:xfrm>
          <a:prstGeom prst="rect">
            <a:avLst/>
          </a:prstGeom>
        </p:spPr>
      </p:pic>
      <p:pic>
        <p:nvPicPr>
          <p:cNvPr id="1030" name="Picture 6" descr="https://www.cse.iitk.ac.in/profileimages/nitinks.jpg">
            <a:extLst>
              <a:ext uri="{FF2B5EF4-FFF2-40B4-BE49-F238E27FC236}">
                <a16:creationId xmlns:a16="http://schemas.microsoft.com/office/drawing/2014/main" id="{D63AE0C2-38FC-4415-A960-E2164B94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4319693"/>
            <a:ext cx="1524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0D9795C-3B7C-40D3-8154-C955644A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7" y="1715910"/>
            <a:ext cx="1528763" cy="16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B917BC-E002-47C6-8FE9-8402E830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53" y="1742973"/>
            <a:ext cx="1479705" cy="159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79DEE-A3A5-4263-9A95-8F4FE40A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81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3915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167730" cy="5410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Tutorial (Every Fri 1200-1300): The tutorial room for each section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8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Tutorial will have doubt clearing session + </a:t>
            </a:r>
            <a:r>
              <a:rPr lang="en-US" sz="3000" dirty="0"/>
              <a:t>examples on lecture material</a:t>
            </a:r>
          </a:p>
          <a:p>
            <a:pPr marL="0" indent="0">
              <a:buNone/>
            </a:pPr>
            <a:endParaRPr lang="en-US" sz="3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Garamond" panose="02020404030301010803" pitchFamily="18" charset="0"/>
              </a:rPr>
              <a:t>For some tutorials, last 10-15 minutes will have a surprise </a:t>
            </a:r>
            <a:r>
              <a:rPr lang="en-US" sz="3000" dirty="0">
                <a:solidFill>
                  <a:srgbClr val="FF0000"/>
                </a:solidFill>
                <a:latin typeface="Garamond" panose="02020404030301010803" pitchFamily="18" charset="0"/>
              </a:rPr>
              <a:t>minor quiz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>
                <a:latin typeface="Garamond" panose="02020404030301010803" pitchFamily="18" charset="0"/>
              </a:rPr>
              <a:t>The minor quizzes will be </a:t>
            </a:r>
            <a:r>
              <a:rPr lang="en-US" sz="2600" dirty="0">
                <a:solidFill>
                  <a:srgbClr val="FF0000"/>
                </a:solidFill>
                <a:latin typeface="Garamond" panose="02020404030301010803" pitchFamily="18" charset="0"/>
              </a:rPr>
              <a:t>graded</a:t>
            </a:r>
            <a:r>
              <a:rPr lang="en-US" sz="2600" dirty="0">
                <a:latin typeface="Garamond" panose="02020404030301010803" pitchFamily="18" charset="0"/>
              </a:rPr>
              <a:t> (grading policy later)</a:t>
            </a:r>
          </a:p>
          <a:p>
            <a:pPr marL="0" indent="0">
              <a:buNone/>
            </a:pPr>
            <a:endParaRPr lang="en-US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Garamond" panose="02020404030301010803" pitchFamily="18" charset="0"/>
              </a:rPr>
              <a:t>First tutorial on Friday this week (don’t worry; no quiz this Friday </a:t>
            </a:r>
            <a:r>
              <a:rPr lang="en-US" sz="3000" dirty="0">
                <a:latin typeface="Garamond" panose="02020404030301010803" pitchFamily="18" charset="0"/>
                <a:sym typeface="Wingdings" panose="05000000000000000000" pitchFamily="2" charset="2"/>
              </a:rPr>
              <a:t> )</a:t>
            </a: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0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3000" dirty="0"/>
          </a:p>
          <a:p>
            <a:pPr>
              <a:buFont typeface="Wingdings" panose="05000000000000000000" pitchFamily="2" charset="2"/>
              <a:buChar char="§"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40F3A2-6D63-4E83-ABD7-BAFF3DF95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799426"/>
              </p:ext>
            </p:extLst>
          </p:nvPr>
        </p:nvGraphicFramePr>
        <p:xfrm>
          <a:off x="609600" y="1914045"/>
          <a:ext cx="2514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207">
                  <a:extLst>
                    <a:ext uri="{9D8B030D-6E8A-4147-A177-3AD203B41FA5}">
                      <a16:colId xmlns:a16="http://schemas.microsoft.com/office/drawing/2014/main" val="483984694"/>
                    </a:ext>
                  </a:extLst>
                </a:gridCol>
                <a:gridCol w="2043393">
                  <a:extLst>
                    <a:ext uri="{9D8B030D-6E8A-4147-A177-3AD203B41FA5}">
                      <a16:colId xmlns:a16="http://schemas.microsoft.com/office/drawing/2014/main" val="1736983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TB103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4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TB104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0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TB105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6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TB106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1218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D4C96D-97D9-4ED2-9C1F-13860A0B7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51220"/>
              </p:ext>
            </p:extLst>
          </p:nvPr>
        </p:nvGraphicFramePr>
        <p:xfrm>
          <a:off x="3276600" y="1914045"/>
          <a:ext cx="2514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207">
                  <a:extLst>
                    <a:ext uri="{9D8B030D-6E8A-4147-A177-3AD203B41FA5}">
                      <a16:colId xmlns:a16="http://schemas.microsoft.com/office/drawing/2014/main" val="483984694"/>
                    </a:ext>
                  </a:extLst>
                </a:gridCol>
                <a:gridCol w="2043393">
                  <a:extLst>
                    <a:ext uri="{9D8B030D-6E8A-4147-A177-3AD203B41FA5}">
                      <a16:colId xmlns:a16="http://schemas.microsoft.com/office/drawing/2014/main" val="1736983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4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0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TB109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6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1218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05E7C-99B0-425A-A65D-F4B72155D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64000"/>
              </p:ext>
            </p:extLst>
          </p:nvPr>
        </p:nvGraphicFramePr>
        <p:xfrm>
          <a:off x="5943600" y="1914045"/>
          <a:ext cx="266700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83984694"/>
                    </a:ext>
                  </a:extLst>
                </a:gridCol>
                <a:gridCol w="2057403">
                  <a:extLst>
                    <a:ext uri="{9D8B030D-6E8A-4147-A177-3AD203B41FA5}">
                      <a16:colId xmlns:a16="http://schemas.microsoft.com/office/drawing/2014/main" val="1736983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4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TB112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0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6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1218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708009-A151-4095-A656-638C79F0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13555"/>
              </p:ext>
            </p:extLst>
          </p:nvPr>
        </p:nvGraphicFramePr>
        <p:xfrm>
          <a:off x="8758116" y="1908729"/>
          <a:ext cx="263821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65">
                  <a:extLst>
                    <a:ext uri="{9D8B030D-6E8A-4147-A177-3AD203B41FA5}">
                      <a16:colId xmlns:a16="http://schemas.microsoft.com/office/drawing/2014/main" val="483984694"/>
                    </a:ext>
                  </a:extLst>
                </a:gridCol>
                <a:gridCol w="1998649">
                  <a:extLst>
                    <a:ext uri="{9D8B030D-6E8A-4147-A177-3AD203B41FA5}">
                      <a16:colId xmlns:a16="http://schemas.microsoft.com/office/drawing/2014/main" val="1736983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TB204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4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087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CC6E3-2FC4-48B6-B446-B169BC57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0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11658600" cy="5562600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Lab days for each section will be as follows</a:t>
            </a:r>
          </a:p>
          <a:p>
            <a:pPr marL="457200" lvl="1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In each lab, you will solve some programming problems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You will solve them on </a:t>
            </a:r>
            <a:r>
              <a:rPr lang="en-US" sz="5500" dirty="0" err="1">
                <a:solidFill>
                  <a:srgbClr val="FF0000"/>
                </a:solidFill>
              </a:rPr>
              <a:t>Prutor</a:t>
            </a:r>
            <a:r>
              <a:rPr lang="en-US" sz="5500" dirty="0"/>
              <a:t> website (developed at IITK)</a:t>
            </a:r>
          </a:p>
          <a:p>
            <a:pPr marL="0" indent="0">
              <a:buNone/>
            </a:pPr>
            <a:endParaRPr lang="en-US" sz="55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Lab will start at 1400. Must finish by 1700. Your solutions will be </a:t>
            </a:r>
            <a:r>
              <a:rPr lang="en-US" sz="5500" dirty="0">
                <a:solidFill>
                  <a:srgbClr val="FF0000"/>
                </a:solidFill>
              </a:rPr>
              <a:t>graded </a:t>
            </a:r>
            <a:r>
              <a:rPr lang="en-US" sz="5500" dirty="0"/>
              <a:t>(grading policy later)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55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First week’s lab: Not graded. </a:t>
            </a:r>
            <a:r>
              <a:rPr lang="en-US" sz="5500" dirty="0">
                <a:sym typeface="Wingdings" panose="05000000000000000000" pitchFamily="2" charset="2"/>
              </a:rPr>
              <a:t> Just </a:t>
            </a:r>
            <a:r>
              <a:rPr lang="en-US" sz="5500" dirty="0"/>
              <a:t>familiarize yourself with </a:t>
            </a:r>
            <a:r>
              <a:rPr lang="en-US" sz="5500" dirty="0" err="1"/>
              <a:t>Prutor</a:t>
            </a:r>
            <a:r>
              <a:rPr lang="en-US" sz="5500" dirty="0"/>
              <a:t> system</a:t>
            </a:r>
          </a:p>
          <a:p>
            <a:pPr marL="0" indent="0">
              <a:buNone/>
            </a:pPr>
            <a:endParaRPr lang="en-US" sz="3400" dirty="0"/>
          </a:p>
          <a:p>
            <a:pPr>
              <a:buFont typeface="Wingdings" panose="05000000000000000000" pitchFamily="2" charset="2"/>
              <a:buChar char="§"/>
            </a:pPr>
            <a:endParaRPr lang="en-IN" sz="28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F43D2D-64D7-4DF8-96E0-2B1B5C87E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64016"/>
              </p:ext>
            </p:extLst>
          </p:nvPr>
        </p:nvGraphicFramePr>
        <p:xfrm>
          <a:off x="831112" y="1858962"/>
          <a:ext cx="10439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2721669206"/>
                    </a:ext>
                  </a:extLst>
                </a:gridCol>
                <a:gridCol w="2977434">
                  <a:extLst>
                    <a:ext uri="{9D8B030D-6E8A-4147-A177-3AD203B41FA5}">
                      <a16:colId xmlns:a16="http://schemas.microsoft.com/office/drawing/2014/main" val="1410340474"/>
                    </a:ext>
                  </a:extLst>
                </a:gridCol>
                <a:gridCol w="2794716">
                  <a:extLst>
                    <a:ext uri="{9D8B030D-6E8A-4147-A177-3AD203B41FA5}">
                      <a16:colId xmlns:a16="http://schemas.microsoft.com/office/drawing/2014/main" val="215086238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56499599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IN" sz="2400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Thursday: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565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IN" sz="2400" dirty="0"/>
                        <a:t>B1, B2, 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B4, B5, B6, B13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B10, B11, B12, B14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B7, B8, B9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1018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D2793-502E-42B7-906A-4FC42019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11658600" cy="5562600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Must solve lab questions </a:t>
            </a:r>
            <a:r>
              <a:rPr lang="en-US" sz="5500" dirty="0">
                <a:solidFill>
                  <a:srgbClr val="FF0000"/>
                </a:solidFill>
              </a:rPr>
              <a:t>on your own</a:t>
            </a:r>
          </a:p>
          <a:p>
            <a:pPr marL="0" indent="0">
              <a:buNone/>
            </a:pPr>
            <a:endParaRPr lang="en-US" sz="55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Be careful -</a:t>
            </a:r>
            <a:r>
              <a:rPr lang="en-US" sz="5500" dirty="0">
                <a:solidFill>
                  <a:srgbClr val="FF0000"/>
                </a:solidFill>
              </a:rPr>
              <a:t> no sharing of code</a:t>
            </a:r>
          </a:p>
          <a:p>
            <a:pPr marL="457200" lvl="1" indent="0">
              <a:buNone/>
            </a:pPr>
            <a:endParaRPr lang="en-US" sz="55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Practice Set: Released each week to help students prepare for next week's lab problems</a:t>
            </a:r>
          </a:p>
          <a:p>
            <a:pPr marL="0" indent="0">
              <a:buNone/>
            </a:pPr>
            <a:endParaRPr lang="en-US" sz="55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Each lab will have TA and Tutors for invigilation/logistical help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55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500" dirty="0"/>
              <a:t>If no lab due to a holiday, will have a make-up lab on weekend (Sat/Sun) </a:t>
            </a:r>
          </a:p>
          <a:p>
            <a:pPr marL="0" indent="0">
              <a:buNone/>
            </a:pPr>
            <a:endParaRPr lang="en-US" sz="3400" dirty="0"/>
          </a:p>
          <a:p>
            <a:pPr>
              <a:buFont typeface="Wingdings" panose="05000000000000000000" pitchFamily="2" charset="2"/>
              <a:buChar char="§"/>
            </a:pPr>
            <a:endParaRPr lang="en-IN" sz="28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FA78-6CA1-472E-8412-0853A9E8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Grading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4102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Minor Quizzes (best 8 of total 10): 8%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Conducted during tutorial hours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2 Major Quizzes (</a:t>
            </a:r>
            <a:r>
              <a:rPr lang="en-US" sz="2800" dirty="0">
                <a:solidFill>
                  <a:srgbClr val="FF0000"/>
                </a:solidFill>
              </a:rPr>
              <a:t>Aug 28, Oct 30</a:t>
            </a:r>
            <a:r>
              <a:rPr lang="en-US" sz="2800" dirty="0"/>
              <a:t>): 10%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Conducted during lecture hours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Mid-</a:t>
            </a:r>
            <a:r>
              <a:rPr lang="en-US" sz="2800" dirty="0" err="1"/>
              <a:t>sem</a:t>
            </a:r>
            <a:r>
              <a:rPr lang="en-US" sz="2800" dirty="0"/>
              <a:t> Theory Exam: 15%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Date will be announced by DOAA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End-</a:t>
            </a:r>
            <a:r>
              <a:rPr lang="en-US" sz="2800" dirty="0" err="1"/>
              <a:t>sem</a:t>
            </a:r>
            <a:r>
              <a:rPr lang="en-US" sz="2800" dirty="0"/>
              <a:t> Theory Exam: 25%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Date will be announced by DOAA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Lab Assignments (best 10 of total 13): 10%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Mid-</a:t>
            </a:r>
            <a:r>
              <a:rPr lang="en-US" sz="2800" dirty="0" err="1"/>
              <a:t>sem</a:t>
            </a:r>
            <a:r>
              <a:rPr lang="en-US" sz="2800" dirty="0"/>
              <a:t> Lab Exam: 15%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Date: </a:t>
            </a:r>
            <a:r>
              <a:rPr lang="en-US" sz="2400" dirty="0">
                <a:solidFill>
                  <a:srgbClr val="FF0000"/>
                </a:solidFill>
              </a:rPr>
              <a:t>Sept 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End-</a:t>
            </a:r>
            <a:r>
              <a:rPr lang="en-US" sz="2800" dirty="0" err="1"/>
              <a:t>sem</a:t>
            </a:r>
            <a:r>
              <a:rPr lang="en-US" sz="2800" dirty="0"/>
              <a:t> Lab Exam: 17%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Date: </a:t>
            </a:r>
            <a:r>
              <a:rPr lang="en-US" sz="2400" dirty="0">
                <a:solidFill>
                  <a:srgbClr val="FF0000"/>
                </a:solidFill>
              </a:rPr>
              <a:t>Nov 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IN" sz="28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F40A3-3F27-4B9D-99EC-C00C61FF10C6}"/>
              </a:ext>
            </a:extLst>
          </p:cNvPr>
          <p:cNvSpPr/>
          <p:nvPr/>
        </p:nvSpPr>
        <p:spPr>
          <a:xfrm>
            <a:off x="597195" y="1290084"/>
            <a:ext cx="6184604" cy="3154361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1C89F-1A5B-4D29-B049-E9C17061B2B0}"/>
              </a:ext>
            </a:extLst>
          </p:cNvPr>
          <p:cNvSpPr/>
          <p:nvPr/>
        </p:nvSpPr>
        <p:spPr>
          <a:xfrm>
            <a:off x="597194" y="4572000"/>
            <a:ext cx="6184605" cy="201136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A468E-2F27-460E-998E-E47750C042AA}"/>
              </a:ext>
            </a:extLst>
          </p:cNvPr>
          <p:cNvSpPr txBox="1"/>
          <p:nvPr/>
        </p:nvSpPr>
        <p:spPr>
          <a:xfrm>
            <a:off x="7086600" y="2392362"/>
            <a:ext cx="2763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latin typeface="+mj-lt"/>
              </a:rPr>
              <a:t>Theory: 58%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5958A-1D58-4A76-A64E-4CA437B1FA28}"/>
              </a:ext>
            </a:extLst>
          </p:cNvPr>
          <p:cNvSpPr txBox="1"/>
          <p:nvPr/>
        </p:nvSpPr>
        <p:spPr>
          <a:xfrm>
            <a:off x="7086600" y="4724400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latin typeface="+mj-lt"/>
              </a:rPr>
              <a:t>Practical: 42%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7A12C-5ADB-46B3-840E-813ABA03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F04E-6468-462A-B4D6-DA39B3BDD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590800"/>
            <a:ext cx="10363200" cy="1470025"/>
          </a:xfrm>
        </p:spPr>
        <p:txBody>
          <a:bodyPr>
            <a:normAutofit/>
          </a:bodyPr>
          <a:lstStyle/>
          <a:p>
            <a:r>
              <a:rPr lang="en-IN" sz="6000" dirty="0"/>
              <a:t>Useful Links</a:t>
            </a:r>
            <a:br>
              <a:rPr lang="en-IN" sz="6000" dirty="0"/>
            </a:br>
            <a:r>
              <a:rPr lang="en-IN" sz="2700" dirty="0"/>
              <a:t>(please bookmark them)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AE92A-756E-4126-8728-5185588E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11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4984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Course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11430000" cy="528796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dirty="0">
                <a:latin typeface="Garamond" panose="02020404030301010803" pitchFamily="18" charset="0"/>
              </a:rPr>
              <a:t>Course website: </a:t>
            </a:r>
            <a:r>
              <a:rPr lang="en-IN" sz="3500" dirty="0">
                <a:latin typeface="Garamond" panose="02020404030301010803" pitchFamily="18" charset="0"/>
                <a:hlinkClick r:id="rId2"/>
              </a:rPr>
              <a:t>https://tinyurl.com/esc19-20w</a:t>
            </a:r>
            <a:endParaRPr lang="en-IN" sz="35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500" dirty="0">
                <a:latin typeface="Garamond" panose="02020404030301010803" pitchFamily="18" charset="0"/>
              </a:rPr>
              <a:t>All course material will be posted here (slides, quiz/exam solutions, etc). Also refer to the webpage for other information (Policy etc)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35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500" dirty="0">
                <a:latin typeface="Garamond" panose="02020404030301010803" pitchFamily="18" charset="0"/>
              </a:rPr>
              <a:t>Accessible only internally from IITK. For external access, will need VPN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66E01-E129-45F5-9194-E440644B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05000"/>
            <a:ext cx="5562600" cy="25687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0674E-B4B5-4005-996E-05917522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6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81" y="274639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Lab Website (</a:t>
            </a:r>
            <a:r>
              <a:rPr lang="en-IN" sz="4800" dirty="0" err="1">
                <a:solidFill>
                  <a:srgbClr val="4117A9"/>
                </a:solidFill>
                <a:latin typeface="Garamond" panose="02020404030301010803" pitchFamily="18" charset="0"/>
              </a:rPr>
              <a:t>Prutor</a:t>
            </a:r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11430000" cy="5287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  <a:hlinkClick r:id="rId2"/>
              </a:rPr>
              <a:t>https://esc101.cse.iitk.ac.in </a:t>
            </a:r>
            <a:r>
              <a:rPr lang="en-IN" sz="3000" dirty="0">
                <a:latin typeface="Garamond" panose="02020404030301010803" pitchFamily="18" charset="0"/>
              </a:rPr>
              <a:t>. Will be using it for weekly lab exercises, lab exams, lab practice, etc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Your marks for weekly labs and lab exams will also be shown on </a:t>
            </a:r>
            <a:r>
              <a:rPr lang="en-IN" sz="3000" dirty="0" err="1">
                <a:latin typeface="Garamond" panose="02020404030301010803" pitchFamily="18" charset="0"/>
              </a:rPr>
              <a:t>Prutor</a:t>
            </a: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Accessible only internally from IITK. For external access, will need proxy</a:t>
            </a:r>
            <a:endParaRPr lang="en-IN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7FB2B6-CC38-4667-84DB-39411A0E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60897"/>
            <a:ext cx="3124200" cy="3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9C7BE-D95E-4813-8830-0E7FF03050CE}"/>
              </a:ext>
            </a:extLst>
          </p:cNvPr>
          <p:cNvSpPr txBox="1"/>
          <p:nvPr/>
        </p:nvSpPr>
        <p:spPr>
          <a:xfrm>
            <a:off x="7688356" y="4419600"/>
            <a:ext cx="42611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+mj-lt"/>
              </a:rPr>
              <a:t>User ID: your IITK login</a:t>
            </a:r>
          </a:p>
          <a:p>
            <a:r>
              <a:rPr lang="en-IN" sz="2800" dirty="0">
                <a:latin typeface="+mj-lt"/>
              </a:rPr>
              <a:t>Password: your CC password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7A1F4-B996-4E51-8BAD-CC34AD41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1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Online Discussion Webpage (Piazza)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287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hlinkClick r:id="rId2"/>
              </a:rPr>
              <a:t>https://piazza.com/class/jxr8tyls8rmm8</a:t>
            </a:r>
            <a:endParaRPr lang="en-IN" sz="3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Accessible from anywhere (also has a mobile app)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Can set message notifications to real-time or digest mode</a:t>
            </a:r>
            <a:endParaRPr lang="en-IN" sz="3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F57904-1C00-4D32-BAAB-C91E1B77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19" y="2981035"/>
            <a:ext cx="6400800" cy="3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0C1DA-0BC9-437C-8309-2F741B1F504D}"/>
              </a:ext>
            </a:extLst>
          </p:cNvPr>
          <p:cNvSpPr txBox="1"/>
          <p:nvPr/>
        </p:nvSpPr>
        <p:spPr>
          <a:xfrm>
            <a:off x="7924800" y="3874257"/>
            <a:ext cx="39292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+mj-lt"/>
              </a:rPr>
              <a:t>Have already added you</a:t>
            </a:r>
          </a:p>
          <a:p>
            <a:r>
              <a:rPr lang="en-IN" sz="2800" dirty="0">
                <a:latin typeface="+mj-lt"/>
              </a:rPr>
              <a:t>(using your IITK email id).</a:t>
            </a:r>
          </a:p>
          <a:p>
            <a:r>
              <a:rPr lang="en-IN" sz="2800" dirty="0">
                <a:latin typeface="+mj-lt"/>
              </a:rPr>
              <a:t>Please choose a password</a:t>
            </a:r>
          </a:p>
          <a:p>
            <a:r>
              <a:rPr lang="en-IN" sz="2800" dirty="0">
                <a:latin typeface="+mj-lt"/>
              </a:rPr>
              <a:t>and start using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5124-3838-49E1-B49E-C1D5F57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6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Grading Website (</a:t>
            </a:r>
            <a:r>
              <a:rPr lang="en-IN" sz="4800" dirty="0" err="1">
                <a:solidFill>
                  <a:srgbClr val="4117A9"/>
                </a:solidFill>
                <a:latin typeface="Garamond" panose="02020404030301010803" pitchFamily="18" charset="0"/>
              </a:rPr>
              <a:t>Gradescope</a:t>
            </a:r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287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hlinkClick r:id="rId2"/>
              </a:rPr>
              <a:t>https://www.gradescope.com/</a:t>
            </a:r>
            <a:endParaRPr lang="en-IN" sz="3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For grading and showing graded quiz/exam copies online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Students can place regrading requests online 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87736-646B-4C29-967F-EEE47D6A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34431"/>
            <a:ext cx="5791200" cy="3348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9D696-2104-4BCE-9DAA-F466C7DE93E6}"/>
              </a:ext>
            </a:extLst>
          </p:cNvPr>
          <p:cNvSpPr txBox="1"/>
          <p:nvPr/>
        </p:nvSpPr>
        <p:spPr>
          <a:xfrm>
            <a:off x="8991600" y="4038600"/>
            <a:ext cx="2864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+mj-lt"/>
              </a:rPr>
              <a:t>Will share login</a:t>
            </a:r>
          </a:p>
          <a:p>
            <a:r>
              <a:rPr lang="en-IN" sz="2800" dirty="0">
                <a:latin typeface="+mj-lt"/>
              </a:rPr>
              <a:t>and password soon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A68E4-E7F1-4304-8C10-B7AE46F6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8"/>
            <a:ext cx="115824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1"/>
            <a:ext cx="11582400" cy="528796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Introduction to computer programming/logic-based computing using the </a:t>
            </a: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C Programming Language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Course Name: Fundamentals of Computing (ESC101), 14 credits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Instructor: Piyush Rai (CSE Department)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200" dirty="0">
                <a:latin typeface="Garamond" panose="02020404030301010803" pitchFamily="18" charset="0"/>
              </a:rPr>
              <a:t>Email: </a:t>
            </a:r>
            <a:r>
              <a:rPr lang="en-IN" sz="3200" dirty="0">
                <a:latin typeface="Garamond" panose="02020404030301010803" pitchFamily="18" charset="0"/>
                <a:hlinkClick r:id="rId2"/>
              </a:rPr>
              <a:t>piyush@cse.iitk.ac.in</a:t>
            </a:r>
            <a:r>
              <a:rPr lang="en-IN" sz="3200" dirty="0">
                <a:latin typeface="Garamond" panose="02020404030301010803" pitchFamily="18" charset="0"/>
              </a:rPr>
              <a:t> (don’t miss the “</a:t>
            </a:r>
            <a:r>
              <a:rPr lang="en-IN" sz="3200" dirty="0" err="1">
                <a:latin typeface="Garamond" panose="02020404030301010803" pitchFamily="18" charset="0"/>
              </a:rPr>
              <a:t>cse</a:t>
            </a:r>
            <a:r>
              <a:rPr lang="en-IN" sz="3200" dirty="0">
                <a:latin typeface="Garamond" panose="02020404030301010803" pitchFamily="18" charset="0"/>
              </a:rPr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200" dirty="0">
                <a:latin typeface="Garamond" panose="02020404030301010803" pitchFamily="18" charset="0"/>
              </a:rPr>
              <a:t>For this course, will prefer </a:t>
            </a:r>
            <a:r>
              <a:rPr lang="en-IN" sz="3200" b="1" dirty="0">
                <a:latin typeface="Garamond" panose="02020404030301010803" pitchFamily="18" charset="0"/>
              </a:rPr>
              <a:t>all</a:t>
            </a:r>
            <a:r>
              <a:rPr lang="en-IN" sz="3200" dirty="0">
                <a:latin typeface="Garamond" panose="02020404030301010803" pitchFamily="18" charset="0"/>
              </a:rPr>
              <a:t> communication via </a:t>
            </a:r>
            <a:r>
              <a:rPr lang="en-IN" sz="3200" dirty="0">
                <a:solidFill>
                  <a:srgbClr val="FF0000"/>
                </a:solidFill>
                <a:latin typeface="Garamond" panose="02020404030301010803" pitchFamily="18" charset="0"/>
              </a:rPr>
              <a:t>Piazza </a:t>
            </a:r>
          </a:p>
          <a:p>
            <a:pPr marL="457200" lvl="1" indent="0">
              <a:buNone/>
            </a:pPr>
            <a:r>
              <a:rPr lang="en-IN" sz="3200" dirty="0">
                <a:solidFill>
                  <a:srgbClr val="FF0000"/>
                </a:solidFill>
                <a:latin typeface="Garamond" panose="02020404030301010803" pitchFamily="18" charset="0"/>
              </a:rPr>
              <a:t>   </a:t>
            </a:r>
            <a:r>
              <a:rPr lang="en-IN" sz="3200" dirty="0">
                <a:latin typeface="Garamond" panose="02020404030301010803" pitchFamily="18" charset="0"/>
              </a:rPr>
              <a:t>(Piazza supports private messages to instructors/students)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Tutors: 16 regular + 3 admin + 1 faculty tutor (all listed in later slides)</a:t>
            </a:r>
            <a:endParaRPr lang="en-US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59368-98AE-42D5-B65B-43404466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329E9A-5E7B-448F-BF57-EBD8CE404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3696099"/>
            <a:ext cx="1763019" cy="19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Course Mailing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1277600" cy="5287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  <a:hlinkClick r:id="rId2"/>
              </a:rPr>
              <a:t>esc101@iitk.ac.in</a:t>
            </a:r>
            <a:r>
              <a:rPr lang="en-IN" sz="3000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You must already be signed up for this list (with your IITK email)</a:t>
            </a:r>
          </a:p>
          <a:p>
            <a:pPr marL="0" indent="0">
              <a:buNone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All course-related announcements will be sent on this (and on Piazza)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000" dirty="0">
                <a:latin typeface="Garamond" panose="02020404030301010803" pitchFamily="18" charset="0"/>
              </a:rPr>
              <a:t>Only instructors can post messages on this mailing list (you can only receive messages)</a:t>
            </a:r>
            <a:endParaRPr lang="en-IN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5128D-22BD-4A8D-B8A8-D85A0501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410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latin typeface="Garamond" panose="02020404030301010803" pitchFamily="18" charset="0"/>
              </a:rPr>
              <a:t>Several nice books on C. You may pick one of these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Garamond" panose="02020404030301010803" pitchFamily="18" charset="0"/>
              </a:rPr>
              <a:t>Schaum's</a:t>
            </a:r>
            <a:r>
              <a:rPr lang="en-US" dirty="0">
                <a:latin typeface="Garamond" panose="02020404030301010803" pitchFamily="18" charset="0"/>
              </a:rPr>
              <a:t> Outline of Programming with C by Byron Gottfried, McGraw-Hill India.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C Programming Language by Kernighan and Ritchie, PH India. </a:t>
            </a:r>
            <a:endParaRPr lang="en-US" sz="3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Refer to course website for some other references</a:t>
            </a: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latin typeface="Garamond" panose="02020404030301010803" pitchFamily="18" charset="0"/>
              </a:rPr>
              <a:t>Advice: Pick one reference book and stick to it throughout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91C86-89AE-41C1-833D-E1875061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7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84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Advanced Track (AT)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658600" cy="5410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For students who already have good proficiency in C programming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Can replace minor quiz and labs with a project (18% course weightage)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Candidates for this track will be selected with a </a:t>
            </a:r>
            <a:r>
              <a:rPr lang="en-GB" dirty="0">
                <a:solidFill>
                  <a:srgbClr val="FF0000"/>
                </a:solidFill>
              </a:rPr>
              <a:t>C programming based screening test. </a:t>
            </a:r>
            <a:r>
              <a:rPr lang="en-GB" dirty="0"/>
              <a:t>Appearing in the test is optional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/>
              <a:t>10</a:t>
            </a:r>
            <a:r>
              <a:rPr lang="en-GB" sz="3200" baseline="30000" dirty="0"/>
              <a:t>th</a:t>
            </a:r>
            <a:r>
              <a:rPr lang="en-GB" sz="3200" dirty="0"/>
              <a:t>  August, 9 am in New Core Labs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/>
              <a:t>Will circulate an excel sheet to mark your interest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Even if selected for AT, can re-join regular track by October 27, 2019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/>
              <a:t>With satisfactory project evaluation: 100% score on missed quizzes/labs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/>
              <a:t>With unsatisfactory project evaluation: Average class score on all missed assignments</a:t>
            </a: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C3DA4-6D0B-4F0F-8B0F-8F74C334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F04E-6468-462A-B4D6-DA39B3BDD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590800"/>
            <a:ext cx="10363200" cy="1981200"/>
          </a:xfrm>
        </p:spPr>
        <p:txBody>
          <a:bodyPr>
            <a:normAutofit fontScale="90000"/>
          </a:bodyPr>
          <a:lstStyle/>
          <a:p>
            <a:r>
              <a:rPr lang="en-IN" sz="6000" dirty="0"/>
              <a:t>Some Course-related Policies</a:t>
            </a:r>
            <a:br>
              <a:rPr lang="en-IN" sz="6000" dirty="0"/>
            </a:br>
            <a:r>
              <a:rPr lang="en-IN" sz="4000" dirty="0"/>
              <a:t>(please follow them carefully)</a:t>
            </a:r>
            <a:br>
              <a:rPr lang="en-IN" sz="4000" dirty="0"/>
            </a:br>
            <a:r>
              <a:rPr lang="en-IN" sz="4000" dirty="0"/>
              <a:t>(more info on course website)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2993-A942-415B-9582-E15AA633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Policy on Conduct of Labs/Quizzes/Exams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1125200" cy="5410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Quizzes/exams will be open handwritten notes. You may bring your notebook (must use your own notes)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printed/photocopied material or electronic material will be allowed in quizzes/exams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During lab hours, only students sitting inside NCL labs will be able to access </a:t>
            </a:r>
            <a:r>
              <a:rPr lang="en-US" dirty="0" err="1"/>
              <a:t>Prutor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But outside of lab hours, </a:t>
            </a:r>
            <a:r>
              <a:rPr lang="en-US" dirty="0" err="1"/>
              <a:t>Prutor</a:t>
            </a:r>
            <a:r>
              <a:rPr lang="en-US" dirty="0"/>
              <a:t> is available at CC/NCL/Halls, </a:t>
            </a:r>
            <a:r>
              <a:rPr lang="en-US" dirty="0" err="1"/>
              <a:t>etc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IN" sz="28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12C50-A590-4D4F-BDE3-C4DBF91E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84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Copying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49362"/>
            <a:ext cx="10972800" cy="5410200"/>
          </a:xfrm>
        </p:spPr>
        <p:txBody>
          <a:bodyPr>
            <a:normAutofit/>
          </a:bodyPr>
          <a:lstStyle/>
          <a:p>
            <a:pPr defTabSz="886968">
              <a:buSzPct val="100000"/>
              <a:buFont typeface="Wingdings" panose="05000000000000000000" pitchFamily="2" charset="2"/>
              <a:buChar char="§"/>
              <a:defRPr sz="3104"/>
            </a:pPr>
            <a:r>
              <a:rPr lang="en-US" sz="3000" dirty="0"/>
              <a:t>Please be sincere and honest. Please do not copy.</a:t>
            </a:r>
          </a:p>
          <a:p>
            <a:pPr lvl="1" defTabSz="886968">
              <a:buSzPct val="100000"/>
              <a:buFont typeface="Wingdings" panose="05000000000000000000" pitchFamily="2" charset="2"/>
              <a:buChar char="§"/>
              <a:defRPr sz="3104"/>
            </a:pPr>
            <a:r>
              <a:rPr lang="en-US" sz="3000" dirty="0"/>
              <a:t>.. in any component (lab/quiz/exams/lab exams)</a:t>
            </a:r>
          </a:p>
          <a:p>
            <a:pPr defTabSz="886968">
              <a:spcBef>
                <a:spcPts val="1000"/>
              </a:spcBef>
              <a:buSzPct val="100000"/>
              <a:buFont typeface="Wingdings" panose="05000000000000000000" pitchFamily="2" charset="2"/>
              <a:buChar char="§"/>
              <a:defRPr sz="2910"/>
            </a:pPr>
            <a:r>
              <a:rPr lang="en-US" sz="3000" dirty="0"/>
              <a:t>If you are caught, you get penalized on grade </a:t>
            </a:r>
            <a:r>
              <a:rPr lang="en-US" sz="3000" dirty="0">
                <a:latin typeface="+mj-lt"/>
                <a:ea typeface="Algerian"/>
                <a:cs typeface="Algerian"/>
                <a:sym typeface="Algerian"/>
              </a:rPr>
              <a:t>(most likely </a:t>
            </a:r>
            <a:r>
              <a:rPr lang="en-US" sz="3000" dirty="0">
                <a:solidFill>
                  <a:srgbClr val="FF0000"/>
                </a:solidFill>
                <a:latin typeface="+mj-lt"/>
                <a:ea typeface="Algerian"/>
                <a:cs typeface="Algerian"/>
                <a:sym typeface="Algerian"/>
              </a:rPr>
              <a:t>F grade</a:t>
            </a:r>
            <a:r>
              <a:rPr lang="en-US" sz="3000" dirty="0">
                <a:latin typeface="+mj-lt"/>
                <a:ea typeface="Algerian"/>
                <a:cs typeface="Algerian"/>
                <a:sym typeface="Algerian"/>
              </a:rPr>
              <a:t>)</a:t>
            </a:r>
            <a:r>
              <a:rPr lang="en-US" sz="3000" dirty="0">
                <a:latin typeface="+mj-lt"/>
              </a:rPr>
              <a:t>.</a:t>
            </a:r>
          </a:p>
          <a:p>
            <a:pPr lvl="1" defTabSz="886968">
              <a:spcBef>
                <a:spcPts val="1000"/>
              </a:spcBef>
              <a:buSzPct val="100000"/>
              <a:buFont typeface="Wingdings" panose="05000000000000000000" pitchFamily="2" charset="2"/>
              <a:buChar char="§"/>
              <a:defRPr sz="2910"/>
            </a:pPr>
            <a:r>
              <a:rPr lang="en-US" sz="3000" dirty="0"/>
              <a:t>Will not be allowed to drop the course</a:t>
            </a:r>
          </a:p>
          <a:p>
            <a:pPr lvl="1" defTabSz="886968">
              <a:spcBef>
                <a:spcPts val="1000"/>
              </a:spcBef>
              <a:buSzPct val="100000"/>
              <a:buFont typeface="Wingdings" panose="05000000000000000000" pitchFamily="2" charset="2"/>
              <a:buChar char="§"/>
              <a:defRPr sz="2910"/>
            </a:pPr>
            <a:r>
              <a:rPr lang="en-US" sz="3000" dirty="0"/>
              <a:t>Case reported to </a:t>
            </a:r>
            <a:r>
              <a:rPr lang="en-US" sz="3000" dirty="0" err="1"/>
              <a:t>DoAA</a:t>
            </a:r>
            <a:r>
              <a:rPr lang="en-US" sz="3000" dirty="0"/>
              <a:t>/SSAC</a:t>
            </a:r>
          </a:p>
          <a:p>
            <a:pPr lvl="1" defTabSz="886968">
              <a:spcBef>
                <a:spcPts val="1000"/>
              </a:spcBef>
              <a:buSzPct val="100000"/>
              <a:buFont typeface="Wingdings" panose="05000000000000000000" pitchFamily="2" charset="2"/>
              <a:buChar char="§"/>
              <a:defRPr sz="2910"/>
            </a:pPr>
            <a:r>
              <a:rPr lang="en-US" sz="3000" dirty="0"/>
              <a:t>No warning or second chance</a:t>
            </a:r>
          </a:p>
          <a:p>
            <a:pPr lvl="1" defTabSz="886968">
              <a:spcBef>
                <a:spcPts val="1000"/>
              </a:spcBef>
              <a:buSzPct val="100000"/>
              <a:buFont typeface="Wingdings" panose="05000000000000000000" pitchFamily="2" charset="2"/>
              <a:buChar char="§"/>
              <a:defRPr sz="2910"/>
            </a:pPr>
            <a:r>
              <a:rPr lang="en-US" sz="3000" dirty="0"/>
              <a:t>All parties involved in copying will be held equally responsible. Copying from internet is penalized equally.</a:t>
            </a:r>
          </a:p>
          <a:p>
            <a:pPr lvl="1" defTabSz="886968">
              <a:spcBef>
                <a:spcPts val="1000"/>
              </a:spcBef>
              <a:buSzPct val="100000"/>
              <a:buFont typeface="Wingdings" panose="05000000000000000000" pitchFamily="2" charset="2"/>
              <a:buChar char="§"/>
              <a:defRPr sz="2910"/>
            </a:pPr>
            <a:r>
              <a:rPr lang="en-US" sz="3000" dirty="0"/>
              <a:t>Policy may change on need basis </a:t>
            </a: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842C7-3C87-437B-BAEE-489C8C70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5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8" y="294131"/>
            <a:ext cx="10972800" cy="1096962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Copying: How to Avoid?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62740"/>
            <a:ext cx="11430000" cy="5410200"/>
          </a:xfrm>
        </p:spPr>
        <p:txBody>
          <a:bodyPr>
            <a:normAutofit/>
          </a:bodyPr>
          <a:lstStyle/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34343"/>
                </a:solidFill>
                <a:latin typeface="+mj-lt"/>
                <a:ea typeface="Nunito"/>
                <a:cs typeface="Nunito"/>
                <a:sym typeface="Nunito"/>
              </a:rPr>
              <a:t>Read-protect your directories so that others cannot copy from your directory</a:t>
            </a: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434343"/>
              </a:solidFill>
              <a:latin typeface="+mj-lt"/>
              <a:ea typeface="Nunito"/>
              <a:cs typeface="Nunito"/>
              <a:sym typeface="Nunito"/>
            </a:endParaRP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34343"/>
                </a:solidFill>
                <a:latin typeface="+mj-lt"/>
                <a:ea typeface="Nunito"/>
                <a:cs typeface="Nunito"/>
                <a:sym typeface="Nunito"/>
              </a:rPr>
              <a:t>Do not share your CC password with friends</a:t>
            </a: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434343"/>
              </a:solidFill>
              <a:latin typeface="+mj-lt"/>
              <a:ea typeface="Nunito"/>
              <a:cs typeface="Nunito"/>
              <a:sym typeface="Nunito"/>
            </a:endParaRP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34343"/>
                </a:solidFill>
                <a:latin typeface="+mj-lt"/>
                <a:ea typeface="Nunito"/>
                <a:cs typeface="Nunito"/>
                <a:sym typeface="Nunito"/>
              </a:rPr>
              <a:t>Do not leave printouts, notes etc. containing your code unattended</a:t>
            </a: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434343"/>
              </a:solidFill>
              <a:latin typeface="+mj-lt"/>
              <a:ea typeface="Nunito"/>
              <a:cs typeface="Nunito"/>
              <a:sym typeface="Nunito"/>
            </a:endParaRP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34343"/>
                </a:solidFill>
                <a:latin typeface="+mj-lt"/>
                <a:ea typeface="Nunito"/>
                <a:cs typeface="Nunito"/>
                <a:sym typeface="Nunito"/>
              </a:rPr>
              <a:t>Never hard code inputs in your program (more on this later in the semester)</a:t>
            </a:r>
          </a:p>
          <a:p>
            <a:pPr marL="76200" lvl="0" indent="0">
              <a:spcBef>
                <a:spcPts val="0"/>
              </a:spcBef>
              <a:buClr>
                <a:srgbClr val="434343"/>
              </a:buClr>
              <a:buSzPts val="2400"/>
              <a:buNone/>
            </a:pPr>
            <a:endParaRPr lang="en-US" sz="2800" dirty="0">
              <a:solidFill>
                <a:srgbClr val="434343"/>
              </a:solidFill>
              <a:latin typeface="+mj-lt"/>
              <a:ea typeface="Nunito"/>
              <a:cs typeface="Nunito"/>
              <a:sym typeface="Nunito"/>
            </a:endParaRPr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34343"/>
                </a:solidFill>
                <a:latin typeface="+mj-lt"/>
                <a:ea typeface="Nunito"/>
                <a:cs typeface="Nunito"/>
                <a:sym typeface="Nunito"/>
              </a:rPr>
              <a:t>Use of </a:t>
            </a:r>
            <a:r>
              <a:rPr lang="en-US" sz="2800" dirty="0"/>
              <a:t>electronic devices such as mobile phones, tablets, smart watches, </a:t>
            </a:r>
            <a:r>
              <a:rPr lang="en-US" sz="2800" dirty="0" err="1"/>
              <a:t>etc</a:t>
            </a:r>
            <a:r>
              <a:rPr lang="en-US" sz="2800" dirty="0"/>
              <a:t> is not allowed during labs/quizzes/exams and will count as cheating</a:t>
            </a:r>
          </a:p>
          <a:p>
            <a:pPr marL="76200" lvl="0" indent="0">
              <a:spcBef>
                <a:spcPts val="0"/>
              </a:spcBef>
              <a:buClr>
                <a:srgbClr val="434343"/>
              </a:buClr>
              <a:buSzPts val="2400"/>
              <a:buNone/>
            </a:pPr>
            <a:endParaRPr lang="en-US" sz="2800" dirty="0"/>
          </a:p>
          <a:p>
            <a:pPr marL="647700" lvl="0" indent="-571500">
              <a:spcBef>
                <a:spcPts val="0"/>
              </a:spcBef>
              <a:buClr>
                <a:srgbClr val="434343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434343"/>
                </a:solidFill>
                <a:latin typeface="+mj-lt"/>
                <a:ea typeface="Nunito"/>
                <a:cs typeface="Nunito"/>
                <a:sym typeface="Nunito"/>
              </a:rPr>
              <a:t>Refer to the course webpage for more information</a:t>
            </a: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E8B18-E97C-4E4C-9B0E-399C4965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Absentee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11430000" cy="54102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SzTx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Absence from a quiz/lab/exam, requires </a:t>
            </a:r>
            <a:r>
              <a:rPr lang="en-US" sz="2900" u="sng" dirty="0">
                <a:solidFill>
                  <a:srgbClr val="FF0000"/>
                </a:solidFill>
              </a:rPr>
              <a:t>approval</a:t>
            </a:r>
            <a:r>
              <a:rPr lang="en-US" sz="2900" dirty="0">
                <a:solidFill>
                  <a:srgbClr val="FF0000"/>
                </a:solidFill>
              </a:rPr>
              <a:t> </a:t>
            </a:r>
            <a:r>
              <a:rPr lang="en-US" sz="2900" dirty="0"/>
              <a:t>from SUGC/Instructor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Minor quizzes: </a:t>
            </a:r>
            <a:r>
              <a:rPr lang="en-US" sz="2900" b="1" dirty="0"/>
              <a:t>No makeup</a:t>
            </a:r>
            <a:r>
              <a:rPr lang="en-US" sz="2900" dirty="0"/>
              <a:t>. Best 8 out of 10 quizzes to be counted.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Major quizzes: </a:t>
            </a:r>
            <a:r>
              <a:rPr lang="en-US" sz="2900" b="1" dirty="0"/>
              <a:t>Prorated</a:t>
            </a:r>
            <a:r>
              <a:rPr lang="en-US" sz="2900" dirty="0"/>
              <a:t> from the nearest future mid-</a:t>
            </a:r>
            <a:r>
              <a:rPr lang="en-US" sz="2900" dirty="0" err="1"/>
              <a:t>sem</a:t>
            </a:r>
            <a:r>
              <a:rPr lang="en-US" sz="2900" dirty="0"/>
              <a:t> or end-</a:t>
            </a:r>
            <a:r>
              <a:rPr lang="en-US" sz="2900" dirty="0" err="1"/>
              <a:t>sem</a:t>
            </a:r>
            <a:r>
              <a:rPr lang="en-US" sz="2900" dirty="0"/>
              <a:t> exam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Labs: </a:t>
            </a:r>
            <a:r>
              <a:rPr lang="en-US" sz="2900" b="1" dirty="0"/>
              <a:t>No makeup</a:t>
            </a:r>
            <a:r>
              <a:rPr lang="en-US" sz="2900" dirty="0"/>
              <a:t>.</a:t>
            </a:r>
            <a:r>
              <a:rPr lang="en-US" sz="2900" b="1" dirty="0"/>
              <a:t> </a:t>
            </a:r>
            <a:r>
              <a:rPr lang="en-US" sz="2900" dirty="0"/>
              <a:t>Best10 out of 13 quizzes to be counted.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Mid term lab exam: </a:t>
            </a:r>
            <a:r>
              <a:rPr lang="en-US" sz="2900" b="1" dirty="0"/>
              <a:t>Prorated</a:t>
            </a:r>
            <a:r>
              <a:rPr lang="en-US" sz="2900" dirty="0"/>
              <a:t> by final lab exam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Final lab exam: Prorated by End </a:t>
            </a:r>
            <a:r>
              <a:rPr lang="en-US" sz="2900" dirty="0" err="1"/>
              <a:t>sem</a:t>
            </a:r>
            <a:r>
              <a:rPr lang="en-US" sz="2900" dirty="0"/>
              <a:t> exam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Mid-</a:t>
            </a:r>
            <a:r>
              <a:rPr lang="en-US" sz="2900" dirty="0" err="1"/>
              <a:t>sem</a:t>
            </a:r>
            <a:r>
              <a:rPr lang="en-US" sz="2900" dirty="0"/>
              <a:t>: </a:t>
            </a:r>
            <a:r>
              <a:rPr lang="en-US" sz="2900" b="1" dirty="0"/>
              <a:t>Prorated</a:t>
            </a:r>
            <a:r>
              <a:rPr lang="en-US" sz="2900" dirty="0"/>
              <a:t> by End-sem. 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/>
              <a:t>End-</a:t>
            </a:r>
            <a:r>
              <a:rPr lang="en-US" sz="2900" dirty="0" err="1"/>
              <a:t>sem</a:t>
            </a:r>
            <a:r>
              <a:rPr lang="en-US" sz="2900" dirty="0"/>
              <a:t>: </a:t>
            </a:r>
            <a:r>
              <a:rPr lang="en-US" sz="2900" b="1" dirty="0"/>
              <a:t>Makeup</a:t>
            </a:r>
            <a:r>
              <a:rPr lang="en-US" sz="2900" dirty="0"/>
              <a:t>, as per </a:t>
            </a:r>
            <a:r>
              <a:rPr lang="en-US" sz="2900" dirty="0" err="1"/>
              <a:t>DoAA's</a:t>
            </a:r>
            <a:r>
              <a:rPr lang="en-US" sz="2900" dirty="0"/>
              <a:t> schedule</a:t>
            </a: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sz="2600"/>
            </a:pPr>
            <a:r>
              <a:rPr lang="en-US" sz="2900" dirty="0">
                <a:latin typeface="Garamond" panose="02020404030301010803" pitchFamily="18" charset="0"/>
              </a:rPr>
              <a:t>Policy may change on need basis (see course website for more details)</a:t>
            </a: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30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3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4930-6D43-4AE6-8A60-1A98AF34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0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6791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Course Drop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1009"/>
            <a:ext cx="11582400" cy="5410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Must get course drop applications approved by the instructor by October 14, 2019 after giving proper reason for said drop.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Drop applications must be filled out on the standard SUGC drop form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October 14, 2019 is a senate deadline. Can’t drop after this deadline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Instructor can’t ensure approval of a drop by DUGC </a:t>
            </a:r>
            <a:r>
              <a:rPr lang="en-US" dirty="0" err="1"/>
              <a:t>convenors</a:t>
            </a:r>
            <a:r>
              <a:rPr lang="en-US" dirty="0"/>
              <a:t> or SUGC</a:t>
            </a: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7BD41-7796-49D0-A081-221D956E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410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Previous instructors of ESC101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200" dirty="0" err="1">
                <a:latin typeface="Garamond" panose="02020404030301010803" pitchFamily="18" charset="0"/>
              </a:rPr>
              <a:t>Purushottam</a:t>
            </a:r>
            <a:r>
              <a:rPr lang="en-IN" sz="3200" dirty="0">
                <a:latin typeface="Garamond" panose="02020404030301010803" pitchFamily="18" charset="0"/>
              </a:rPr>
              <a:t> Kar, </a:t>
            </a:r>
            <a:r>
              <a:rPr lang="en-IN" sz="3200" dirty="0" err="1">
                <a:latin typeface="Garamond" panose="02020404030301010803" pitchFamily="18" charset="0"/>
              </a:rPr>
              <a:t>Swaprava</a:t>
            </a:r>
            <a:r>
              <a:rPr lang="en-IN" sz="3200" dirty="0">
                <a:latin typeface="Garamond" panose="02020404030301010803" pitchFamily="18" charset="0"/>
              </a:rPr>
              <a:t> Nath, </a:t>
            </a:r>
            <a:r>
              <a:rPr lang="en-IN" sz="3200" dirty="0" err="1">
                <a:latin typeface="Garamond" panose="02020404030301010803" pitchFamily="18" charset="0"/>
              </a:rPr>
              <a:t>Nisheeth</a:t>
            </a:r>
            <a:r>
              <a:rPr lang="en-IN" sz="3200" dirty="0">
                <a:latin typeface="Garamond" panose="02020404030301010803" pitchFamily="18" charset="0"/>
              </a:rPr>
              <a:t> Srivastava, </a:t>
            </a:r>
            <a:r>
              <a:rPr lang="en-IN" sz="3200" dirty="0" err="1">
                <a:latin typeface="Garamond" panose="02020404030301010803" pitchFamily="18" charset="0"/>
              </a:rPr>
              <a:t>Indranil</a:t>
            </a:r>
            <a:r>
              <a:rPr lang="en-IN" sz="3200" dirty="0">
                <a:latin typeface="Garamond" panose="02020404030301010803" pitchFamily="18" charset="0"/>
              </a:rPr>
              <a:t> </a:t>
            </a:r>
            <a:r>
              <a:rPr lang="en-IN" sz="3200" dirty="0" err="1">
                <a:latin typeface="Garamond" panose="02020404030301010803" pitchFamily="18" charset="0"/>
              </a:rPr>
              <a:t>Saha</a:t>
            </a:r>
            <a:r>
              <a:rPr lang="en-IN" sz="3200" dirty="0">
                <a:latin typeface="Garamond" panose="02020404030301010803" pitchFamily="18" charset="0"/>
              </a:rPr>
              <a:t>, </a:t>
            </a:r>
            <a:r>
              <a:rPr lang="en-IN" sz="3200" dirty="0" err="1">
                <a:latin typeface="Garamond" panose="02020404030301010803" pitchFamily="18" charset="0"/>
              </a:rPr>
              <a:t>Amey</a:t>
            </a:r>
            <a:r>
              <a:rPr lang="en-IN" sz="3200" dirty="0">
                <a:latin typeface="Garamond" panose="02020404030301010803" pitchFamily="18" charset="0"/>
              </a:rPr>
              <a:t> </a:t>
            </a:r>
            <a:r>
              <a:rPr lang="en-IN" sz="3200" dirty="0" err="1">
                <a:latin typeface="Garamond" panose="02020404030301010803" pitchFamily="18" charset="0"/>
              </a:rPr>
              <a:t>Karkare</a:t>
            </a:r>
            <a:r>
              <a:rPr lang="en-IN" sz="3200" dirty="0">
                <a:latin typeface="Garamond" panose="02020404030301010803" pitchFamily="18" charset="0"/>
              </a:rPr>
              <a:t>, and others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latin typeface="Garamond" panose="02020404030301010803" pitchFamily="18" charset="0"/>
              </a:rPr>
              <a:t>Amey</a:t>
            </a:r>
            <a:r>
              <a:rPr lang="en-IN" dirty="0">
                <a:latin typeface="Garamond" panose="02020404030301010803" pitchFamily="18" charset="0"/>
              </a:rPr>
              <a:t> </a:t>
            </a:r>
            <a:r>
              <a:rPr lang="en-IN" dirty="0" err="1">
                <a:latin typeface="Garamond" panose="02020404030301010803" pitchFamily="18" charset="0"/>
              </a:rPr>
              <a:t>Karkare</a:t>
            </a:r>
            <a:r>
              <a:rPr lang="en-IN" dirty="0">
                <a:latin typeface="Garamond" panose="02020404030301010803" pitchFamily="18" charset="0"/>
              </a:rPr>
              <a:t> and his students (especially Umair Ahmed) for </a:t>
            </a:r>
            <a:r>
              <a:rPr lang="en-IN" dirty="0" err="1">
                <a:latin typeface="Garamond" panose="02020404030301010803" pitchFamily="18" charset="0"/>
              </a:rPr>
              <a:t>Prutor</a:t>
            </a:r>
            <a:r>
              <a:rPr lang="en-IN" dirty="0">
                <a:latin typeface="Garamond" panose="02020404030301010803" pitchFamily="18" charset="0"/>
              </a:rPr>
              <a:t> and </a:t>
            </a:r>
            <a:r>
              <a:rPr lang="en-IN" dirty="0" err="1">
                <a:latin typeface="Garamond" panose="02020404030301010803" pitchFamily="18" charset="0"/>
              </a:rPr>
              <a:t>autograding</a:t>
            </a:r>
            <a:r>
              <a:rPr lang="en-IN" dirty="0">
                <a:latin typeface="Garamond" panose="02020404030301010803" pitchFamily="18" charset="0"/>
              </a:rPr>
              <a:t> features of </a:t>
            </a:r>
            <a:r>
              <a:rPr lang="en-IN" dirty="0" err="1">
                <a:latin typeface="Garamond" panose="02020404030301010803" pitchFamily="18" charset="0"/>
              </a:rPr>
              <a:t>Prutor</a:t>
            </a: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4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sz="44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88EC9-F401-4A1F-A815-32F2AFFF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7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8"/>
            <a:ext cx="115824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Purpose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1"/>
            <a:ext cx="11582400" cy="528796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Learning how to program using C programming language</a:t>
            </a:r>
            <a:endParaRPr lang="en-US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Will do it with a mix of theory (lectures) and practical (programming labs)</a:t>
            </a:r>
          </a:p>
          <a:p>
            <a:pPr marL="0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Focus primarily on C programming but most concepts we will study apply to programming/logic-based computing in general</a:t>
            </a:r>
            <a:endParaRPr lang="en-IN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Assumes no prior background/exposure to programming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latin typeface="Garamond" panose="02020404030301010803" pitchFamily="18" charset="0"/>
              </a:rPr>
              <a:t>If you already have good proficiency in C programming, there will be an option of switching to </a:t>
            </a:r>
            <a:r>
              <a:rPr lang="en-US" sz="3200" dirty="0">
                <a:solidFill>
                  <a:srgbClr val="FF0000"/>
                </a:solidFill>
                <a:latin typeface="Garamond" panose="02020404030301010803" pitchFamily="18" charset="0"/>
              </a:rPr>
              <a:t>Advanced Track </a:t>
            </a:r>
            <a:r>
              <a:rPr lang="en-US" sz="3200" dirty="0">
                <a:latin typeface="Garamond" panose="02020404030301010803" pitchFamily="18" charset="0"/>
              </a:rPr>
              <a:t>(more info in later slides)</a:t>
            </a:r>
            <a:endParaRPr lang="en-IN" sz="32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78128-9363-430C-ACE3-DA24FC6C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32B-80BA-4D23-912C-E4867982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1277600" cy="528796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500" dirty="0">
                <a:latin typeface="Garamond" panose="02020404030301010803" pitchFamily="18" charset="0"/>
              </a:rPr>
              <a:t>Lectures: </a:t>
            </a:r>
            <a:r>
              <a:rPr lang="en-IN" sz="3500" dirty="0" err="1">
                <a:latin typeface="Garamond" panose="02020404030301010803" pitchFamily="18" charset="0"/>
              </a:rPr>
              <a:t>M,Tu,W</a:t>
            </a:r>
            <a:r>
              <a:rPr lang="en-IN" sz="3500" dirty="0">
                <a:latin typeface="Garamond" panose="02020404030301010803" pitchFamily="18" charset="0"/>
              </a:rPr>
              <a:t> 1200-1300 (in </a:t>
            </a:r>
            <a:r>
              <a:rPr lang="en-IN" sz="3500" dirty="0">
                <a:solidFill>
                  <a:srgbClr val="FF0000"/>
                </a:solidFill>
                <a:latin typeface="Garamond" panose="02020404030301010803" pitchFamily="18" charset="0"/>
              </a:rPr>
              <a:t>L-20</a:t>
            </a:r>
            <a:r>
              <a:rPr lang="en-IN" sz="3000" dirty="0">
                <a:latin typeface="Garamond" panose="02020404030301010803" pitchFamily="18" charset="0"/>
              </a:rPr>
              <a:t>)</a:t>
            </a:r>
          </a:p>
          <a:p>
            <a:pPr marL="0" indent="0">
              <a:buNone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500" dirty="0">
                <a:latin typeface="Garamond" panose="02020404030301010803" pitchFamily="18" charset="0"/>
              </a:rPr>
              <a:t>Tutorial: Fri 1200-1300 (</a:t>
            </a:r>
            <a:r>
              <a:rPr lang="en-IN" sz="3500" dirty="0">
                <a:solidFill>
                  <a:srgbClr val="FF0000"/>
                </a:solidFill>
                <a:latin typeface="Garamond" panose="02020404030301010803" pitchFamily="18" charset="0"/>
              </a:rPr>
              <a:t>Tutorial Block </a:t>
            </a:r>
            <a:r>
              <a:rPr lang="en-IN" sz="3500" dirty="0">
                <a:latin typeface="Garamond" panose="02020404030301010803" pitchFamily="18" charset="0"/>
              </a:rPr>
              <a:t>rooms). More info in later slides</a:t>
            </a:r>
          </a:p>
          <a:p>
            <a:pPr marL="0" indent="0">
              <a:buNone/>
            </a:pPr>
            <a:endParaRPr lang="en-IN" sz="3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3500" dirty="0">
                <a:latin typeface="Garamond" panose="02020404030301010803" pitchFamily="18" charset="0"/>
              </a:rPr>
              <a:t>Labs: M/Tu/W/Th 1400-1700 (</a:t>
            </a:r>
            <a:r>
              <a:rPr lang="en-IN" sz="3500" dirty="0">
                <a:solidFill>
                  <a:srgbClr val="FF0000"/>
                </a:solidFill>
                <a:latin typeface="Garamond" panose="02020404030301010803" pitchFamily="18" charset="0"/>
              </a:rPr>
              <a:t>New Core Lab</a:t>
            </a:r>
            <a:r>
              <a:rPr lang="en-IN" sz="3500" dirty="0">
                <a:latin typeface="Garamond" panose="02020404030301010803" pitchFamily="18" charset="0"/>
              </a:rPr>
              <a:t>). You will attend only </a:t>
            </a:r>
            <a:r>
              <a:rPr lang="en-IN" sz="3500" b="1" u="sng" dirty="0">
                <a:solidFill>
                  <a:srgbClr val="FF0000"/>
                </a:solidFill>
                <a:latin typeface="Garamond" panose="02020404030301010803" pitchFamily="18" charset="0"/>
              </a:rPr>
              <a:t>one</a:t>
            </a:r>
            <a:r>
              <a:rPr lang="en-IN" sz="3500" dirty="0">
                <a:latin typeface="Garamond" panose="02020404030301010803" pitchFamily="18" charset="0"/>
              </a:rPr>
              <a:t> of these 4 days depending on your section. More info in later slides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6FFC28-CB16-4AB3-BC89-6B475F86F1C5}"/>
              </a:ext>
            </a:extLst>
          </p:cNvPr>
          <p:cNvSpPr/>
          <p:nvPr/>
        </p:nvSpPr>
        <p:spPr>
          <a:xfrm>
            <a:off x="381000" y="4286221"/>
            <a:ext cx="2514600" cy="109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Lectures</a:t>
            </a:r>
          </a:p>
          <a:p>
            <a:pPr algn="ctr"/>
            <a:r>
              <a:rPr lang="en-IN" sz="2400" dirty="0"/>
              <a:t>(</a:t>
            </a:r>
            <a:r>
              <a:rPr lang="en-IN" sz="2400" dirty="0" err="1"/>
              <a:t>Mon,Tu,Wed</a:t>
            </a:r>
            <a:r>
              <a:rPr lang="en-IN" sz="2400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A816D-4969-43ED-9A24-9F3ABE0C4A99}"/>
              </a:ext>
            </a:extLst>
          </p:cNvPr>
          <p:cNvSpPr/>
          <p:nvPr/>
        </p:nvSpPr>
        <p:spPr>
          <a:xfrm>
            <a:off x="4572000" y="4286221"/>
            <a:ext cx="2362200" cy="109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Tutorial</a:t>
            </a:r>
          </a:p>
          <a:p>
            <a:pPr algn="ctr"/>
            <a:r>
              <a:rPr lang="en-IN" sz="2400" dirty="0"/>
              <a:t>(Friday)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8F8353-8B03-4393-B19B-373465F980A2}"/>
              </a:ext>
            </a:extLst>
          </p:cNvPr>
          <p:cNvSpPr/>
          <p:nvPr/>
        </p:nvSpPr>
        <p:spPr>
          <a:xfrm>
            <a:off x="8610600" y="4267200"/>
            <a:ext cx="3307030" cy="109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Lab</a:t>
            </a:r>
          </a:p>
          <a:p>
            <a:pPr algn="ctr"/>
            <a:r>
              <a:rPr lang="en-IN" sz="2400" dirty="0"/>
              <a:t>(Next Week’s Mon/Tu/Wed/</a:t>
            </a:r>
            <a:r>
              <a:rPr lang="en-IN" sz="2400" dirty="0" err="1"/>
              <a:t>Thur</a:t>
            </a:r>
            <a:r>
              <a:rPr lang="en-IN" sz="2400" dirty="0"/>
              <a:t>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71776CB-4AA3-47B8-BB6D-4F79EB1829F3}"/>
              </a:ext>
            </a:extLst>
          </p:cNvPr>
          <p:cNvSpPr/>
          <p:nvPr/>
        </p:nvSpPr>
        <p:spPr>
          <a:xfrm rot="16200000">
            <a:off x="3508743" y="4000045"/>
            <a:ext cx="457201" cy="166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5646-867F-4615-A8E0-D8C1E50DAE94}"/>
              </a:ext>
            </a:extLst>
          </p:cNvPr>
          <p:cNvSpPr txBox="1"/>
          <p:nvPr/>
        </p:nvSpPr>
        <p:spPr>
          <a:xfrm>
            <a:off x="8991600" y="5455111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+mj-lt"/>
              </a:rPr>
              <a:t>Hands-on practice</a:t>
            </a:r>
          </a:p>
          <a:p>
            <a:r>
              <a:rPr lang="en-IN" sz="2400" dirty="0">
                <a:latin typeface="+mj-lt"/>
              </a:rPr>
              <a:t>of what you studied </a:t>
            </a:r>
          </a:p>
          <a:p>
            <a:r>
              <a:rPr lang="en-IN" sz="2400" dirty="0">
                <a:latin typeface="+mj-lt"/>
              </a:rPr>
              <a:t>the previous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60841-6E00-451F-A61E-39400B2660C6}"/>
              </a:ext>
            </a:extLst>
          </p:cNvPr>
          <p:cNvSpPr txBox="1"/>
          <p:nvPr/>
        </p:nvSpPr>
        <p:spPr>
          <a:xfrm>
            <a:off x="4419600" y="5455111"/>
            <a:ext cx="2868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Doubt-clearance session for the week’s lectures + minor quiz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578F2C4-4934-40EF-A892-F281F13A9961}"/>
              </a:ext>
            </a:extLst>
          </p:cNvPr>
          <p:cNvSpPr/>
          <p:nvPr/>
        </p:nvSpPr>
        <p:spPr>
          <a:xfrm rot="16200000">
            <a:off x="7554432" y="3985869"/>
            <a:ext cx="457201" cy="166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62AF1C-DAC5-483B-861D-4DF7FA7C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0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The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E9C35-F64B-4966-8E3C-6C0E9B58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752600"/>
            <a:ext cx="7496417" cy="42671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1FCD7C-F07A-43FC-8570-282467704749}"/>
              </a:ext>
            </a:extLst>
          </p:cNvPr>
          <p:cNvCxnSpPr>
            <a:cxnSpLocks/>
          </p:cNvCxnSpPr>
          <p:nvPr/>
        </p:nvCxnSpPr>
        <p:spPr>
          <a:xfrm>
            <a:off x="2108946" y="2863478"/>
            <a:ext cx="762000" cy="191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66962-8F32-47AC-82B9-00635F957A0B}"/>
              </a:ext>
            </a:extLst>
          </p:cNvPr>
          <p:cNvCxnSpPr>
            <a:cxnSpLocks/>
          </p:cNvCxnSpPr>
          <p:nvPr/>
        </p:nvCxnSpPr>
        <p:spPr>
          <a:xfrm>
            <a:off x="2318172" y="410607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7292AE-DCCD-428A-9B22-9ED899A72932}"/>
              </a:ext>
            </a:extLst>
          </p:cNvPr>
          <p:cNvCxnSpPr>
            <a:cxnSpLocks/>
          </p:cNvCxnSpPr>
          <p:nvPr/>
        </p:nvCxnSpPr>
        <p:spPr>
          <a:xfrm flipH="1" flipV="1">
            <a:off x="8849388" y="2011985"/>
            <a:ext cx="1219200" cy="78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336C9-B027-4460-A86D-E7EA2DB70392}"/>
              </a:ext>
            </a:extLst>
          </p:cNvPr>
          <p:cNvSpPr txBox="1"/>
          <p:nvPr/>
        </p:nvSpPr>
        <p:spPr>
          <a:xfrm>
            <a:off x="227702" y="3688667"/>
            <a:ext cx="23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Lecture Halls (L20 and others)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C836C-459A-4C5C-A928-B1DA2B488A45}"/>
              </a:ext>
            </a:extLst>
          </p:cNvPr>
          <p:cNvSpPr txBox="1"/>
          <p:nvPr/>
        </p:nvSpPr>
        <p:spPr>
          <a:xfrm>
            <a:off x="10068588" y="1918920"/>
            <a:ext cx="194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Core Lab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79737-5B46-454A-8238-11185C66FB71}"/>
              </a:ext>
            </a:extLst>
          </p:cNvPr>
          <p:cNvSpPr txBox="1"/>
          <p:nvPr/>
        </p:nvSpPr>
        <p:spPr>
          <a:xfrm>
            <a:off x="1142999" y="252300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Tutorial   </a:t>
            </a:r>
          </a:p>
          <a:p>
            <a:r>
              <a:rPr lang="en-IN" dirty="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BD6FD-A0A1-458D-AAA3-1B1D27D6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2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Regular Tutors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F9B648-C7AD-4440-83EA-29C44582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16141"/>
              </p:ext>
            </p:extLst>
          </p:nvPr>
        </p:nvGraphicFramePr>
        <p:xfrm>
          <a:off x="6096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Avideep</a:t>
                      </a:r>
                      <a:r>
                        <a:rPr lang="en-IN" b="1" dirty="0"/>
                        <a:t> Mukherjee</a:t>
                      </a:r>
                    </a:p>
                    <a:p>
                      <a:r>
                        <a:rPr lang="en-IN" b="1" dirty="0">
                          <a:hlinkClick r:id="rId2"/>
                        </a:rPr>
                        <a:t>avideep@cse.iitk.ac.in</a:t>
                      </a:r>
                      <a:endParaRPr lang="en-IN" b="1" dirty="0"/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Bangla,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A61EF3-7923-468E-8455-DDAAD64C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112422"/>
              </p:ext>
            </p:extLst>
          </p:nvPr>
        </p:nvGraphicFramePr>
        <p:xfrm>
          <a:off x="67818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Ayush</a:t>
                      </a:r>
                      <a:r>
                        <a:rPr lang="en-IN" b="1" dirty="0"/>
                        <a:t> Bansal</a:t>
                      </a:r>
                    </a:p>
                    <a:p>
                      <a:r>
                        <a:rPr lang="en-IN" b="1" dirty="0">
                          <a:hlinkClick r:id="rId3"/>
                        </a:rPr>
                        <a:t>ayushb@cse.iitk.ac.in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E263CE-76B7-41BD-98BC-0CA3F790E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761950"/>
              </p:ext>
            </p:extLst>
          </p:nvPr>
        </p:nvGraphicFramePr>
        <p:xfrm>
          <a:off x="6185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Gargi Singh</a:t>
                      </a:r>
                    </a:p>
                    <a:p>
                      <a:r>
                        <a:rPr lang="en-IN" b="1" dirty="0">
                          <a:hlinkClick r:id="rId4"/>
                        </a:rPr>
                        <a:t>sgargi@cse.iitk.ac.in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78C3A6-0596-4B9F-94CA-E19C3AA47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0228"/>
              </p:ext>
            </p:extLst>
          </p:nvPr>
        </p:nvGraphicFramePr>
        <p:xfrm>
          <a:off x="67907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Garvit</a:t>
                      </a:r>
                      <a:r>
                        <a:rPr lang="en-IN" b="1" dirty="0"/>
                        <a:t> Gopal</a:t>
                      </a:r>
                    </a:p>
                    <a:p>
                      <a:r>
                        <a:rPr lang="en-IN" b="1" dirty="0">
                          <a:hlinkClick r:id="rId5"/>
                        </a:rPr>
                        <a:t>garvitg@cse.iitk.ac.in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pic>
        <p:nvPicPr>
          <p:cNvPr id="3074" name="Picture 2" descr="Image result for avideep mukherjee iitk">
            <a:extLst>
              <a:ext uri="{FF2B5EF4-FFF2-40B4-BE49-F238E27FC236}">
                <a16:creationId xmlns:a16="http://schemas.microsoft.com/office/drawing/2014/main" id="{1535281C-A4B6-4ABF-97B3-80549208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8843"/>
            <a:ext cx="1676400" cy="16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6FB69F-BBB9-4F87-9C03-948213C0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00537"/>
            <a:ext cx="16764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argi singh cse iitk">
            <a:extLst>
              <a:ext uri="{FF2B5EF4-FFF2-40B4-BE49-F238E27FC236}">
                <a16:creationId xmlns:a16="http://schemas.microsoft.com/office/drawing/2014/main" id="{6ACB9340-3514-46AF-882D-205F3383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13" y="4309035"/>
            <a:ext cx="1609165" cy="16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99FABB5-38B6-4062-85DF-84EF9DDC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16" y="1727899"/>
            <a:ext cx="1589567" cy="1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0FEC-711A-4E65-A115-DCCA03D0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61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Regular Tutors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F9B648-C7AD-4440-83EA-29C44582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12505"/>
              </p:ext>
            </p:extLst>
          </p:nvPr>
        </p:nvGraphicFramePr>
        <p:xfrm>
          <a:off x="6096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Kranti Kumar </a:t>
                      </a:r>
                      <a:r>
                        <a:rPr lang="en-IN" b="1" dirty="0" err="1"/>
                        <a:t>Parida</a:t>
                      </a:r>
                      <a:endParaRPr lang="en-IN" b="1" dirty="0"/>
                    </a:p>
                    <a:p>
                      <a:r>
                        <a:rPr lang="en-IN" b="1" dirty="0">
                          <a:hlinkClick r:id="rId2"/>
                        </a:rPr>
                        <a:t>kranti@cse.iitk.ac.in</a:t>
                      </a:r>
                      <a:endParaRPr lang="en-IN" b="1" dirty="0"/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Oriya,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A61EF3-7923-468E-8455-DDAAD64C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639025"/>
              </p:ext>
            </p:extLst>
          </p:nvPr>
        </p:nvGraphicFramePr>
        <p:xfrm>
          <a:off x="67818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Manish Kumar </a:t>
                      </a:r>
                      <a:r>
                        <a:rPr lang="en-IN" b="1" dirty="0" err="1"/>
                        <a:t>Bera</a:t>
                      </a:r>
                      <a:endParaRPr lang="en-IN" b="1" dirty="0"/>
                    </a:p>
                    <a:p>
                      <a:r>
                        <a:rPr lang="en-IN" b="1" dirty="0">
                          <a:hlinkClick r:id="rId3"/>
                        </a:rPr>
                        <a:t>mkbera@cse.iitk.ac.in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E263CE-76B7-41BD-98BC-0CA3F790E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20216"/>
              </p:ext>
            </p:extLst>
          </p:nvPr>
        </p:nvGraphicFramePr>
        <p:xfrm>
          <a:off x="6185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Naman</a:t>
                      </a:r>
                      <a:r>
                        <a:rPr lang="en-IN" b="1" dirty="0"/>
                        <a:t> Verma</a:t>
                      </a:r>
                    </a:p>
                    <a:p>
                      <a:r>
                        <a:rPr lang="en-IN" b="1" dirty="0">
                          <a:hlinkClick r:id="rId4"/>
                        </a:rPr>
                        <a:t>namanv@cse.iitk.ac.in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78C3A6-0596-4B9F-94CA-E19C3AA47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918010"/>
              </p:ext>
            </p:extLst>
          </p:nvPr>
        </p:nvGraphicFramePr>
        <p:xfrm>
          <a:off x="67907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Paramansh</a:t>
                      </a:r>
                      <a:r>
                        <a:rPr lang="en-IN" b="1" dirty="0"/>
                        <a:t> Singh</a:t>
                      </a:r>
                    </a:p>
                    <a:p>
                      <a:r>
                        <a:rPr lang="en-IN" b="1" dirty="0">
                          <a:hlinkClick r:id="rId5"/>
                        </a:rPr>
                        <a:t>params@cse.iitk.ac.in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Punjabi,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CD537D2-ABD7-41E7-8C32-46417B025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1730749"/>
            <a:ext cx="16002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anish kumar bera">
            <a:extLst>
              <a:ext uri="{FF2B5EF4-FFF2-40B4-BE49-F238E27FC236}">
                <a16:creationId xmlns:a16="http://schemas.microsoft.com/office/drawing/2014/main" id="{AB8C1EC9-9AF6-4DF8-BC36-B3D48082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17104"/>
            <a:ext cx="1676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3FC0FF5-5731-4690-B82A-887BFF8C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7" y="4301702"/>
            <a:ext cx="16097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437604D-C91F-4EF6-85E5-FD57F7BA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327102"/>
            <a:ext cx="1524000" cy="157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B8317-CAE6-4063-BD22-AC34370F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64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Regular Tutors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F9B648-C7AD-4440-83EA-29C44582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17623"/>
              </p:ext>
            </p:extLst>
          </p:nvPr>
        </p:nvGraphicFramePr>
        <p:xfrm>
          <a:off x="6096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Prafulla Saxena</a:t>
                      </a:r>
                    </a:p>
                    <a:p>
                      <a:r>
                        <a:rPr lang="en-IN" b="1" dirty="0">
                          <a:hlinkClick r:id="rId2"/>
                        </a:rPr>
                        <a:t>prafulla@cse.iitk.ac.in</a:t>
                      </a:r>
                      <a:endParaRPr lang="en-IN" b="1" dirty="0"/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A61EF3-7923-468E-8455-DDAAD64C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71230"/>
              </p:ext>
            </p:extLst>
          </p:nvPr>
        </p:nvGraphicFramePr>
        <p:xfrm>
          <a:off x="67818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Raghukul</a:t>
                      </a:r>
                      <a:r>
                        <a:rPr lang="en-IN" b="1" dirty="0"/>
                        <a:t> Raman</a:t>
                      </a:r>
                    </a:p>
                    <a:p>
                      <a:r>
                        <a:rPr lang="en-IN" b="1" dirty="0">
                          <a:hlinkClick r:id="rId3"/>
                        </a:rPr>
                        <a:t>raghukul@cse.iitk.ac.in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E263CE-76B7-41BD-98BC-0CA3F790E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19114"/>
              </p:ext>
            </p:extLst>
          </p:nvPr>
        </p:nvGraphicFramePr>
        <p:xfrm>
          <a:off x="6185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Samik</a:t>
                      </a:r>
                      <a:r>
                        <a:rPr lang="en-IN" b="1" dirty="0"/>
                        <a:t> Some</a:t>
                      </a:r>
                    </a:p>
                    <a:p>
                      <a:r>
                        <a:rPr lang="en-IN" b="1" dirty="0">
                          <a:hlinkClick r:id="rId4"/>
                        </a:rPr>
                        <a:t>samik@cse.iitk.ac.in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78C3A6-0596-4B9F-94CA-E19C3AA47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1213"/>
              </p:ext>
            </p:extLst>
          </p:nvPr>
        </p:nvGraphicFramePr>
        <p:xfrm>
          <a:off x="67907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Shivam</a:t>
                      </a:r>
                      <a:r>
                        <a:rPr lang="en-IN" b="1" dirty="0"/>
                        <a:t> Bansal</a:t>
                      </a:r>
                    </a:p>
                    <a:p>
                      <a:r>
                        <a:rPr lang="en-IN" b="1" dirty="0">
                          <a:hlinkClick r:id="rId5"/>
                        </a:rPr>
                        <a:t>sbansal@cse.iitk.ac.in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BD47A2-A1F8-4484-BF04-AD89DF5EA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27126"/>
            <a:ext cx="1621667" cy="1588396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084A2C0-A971-40B7-A16E-CF670685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5" y="4308872"/>
            <a:ext cx="1659814" cy="15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08F5A29-F403-4526-A22B-86D096F6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66" y="4307179"/>
            <a:ext cx="1553034" cy="15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921F92-BE32-4B91-BE67-CEF7E569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3" y="1727126"/>
            <a:ext cx="1576617" cy="15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DE64F-F231-45F2-A4E1-A0A1269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ADDF-4D9B-4ADA-B704-522EDFE0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96962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4117A9"/>
                </a:solidFill>
                <a:latin typeface="Garamond" panose="02020404030301010803" pitchFamily="18" charset="0"/>
              </a:rPr>
              <a:t>Regular Tutors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F9B648-C7AD-4440-83EA-29C44582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149808"/>
              </p:ext>
            </p:extLst>
          </p:nvPr>
        </p:nvGraphicFramePr>
        <p:xfrm>
          <a:off x="6096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Utkarsh </a:t>
                      </a:r>
                      <a:r>
                        <a:rPr lang="en-IN" b="1" dirty="0" err="1"/>
                        <a:t>Barsayan</a:t>
                      </a:r>
                      <a:endParaRPr lang="en-IN" b="1" dirty="0"/>
                    </a:p>
                    <a:p>
                      <a:r>
                        <a:rPr lang="en-IN" b="1" dirty="0">
                          <a:hlinkClick r:id="rId2"/>
                        </a:rPr>
                        <a:t>butkarsh@iitk.ac.in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A61EF3-7923-468E-8455-DDAAD64C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881353"/>
              </p:ext>
            </p:extLst>
          </p:nvPr>
        </p:nvGraphicFramePr>
        <p:xfrm>
          <a:off x="6781800" y="1683124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Vinayak Trivedi</a:t>
                      </a:r>
                    </a:p>
                    <a:p>
                      <a:r>
                        <a:rPr lang="en-IN" b="1" dirty="0">
                          <a:hlinkClick r:id="rId3"/>
                        </a:rPr>
                        <a:t>vinayakt@cse.iitk.ac.in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E263CE-76B7-41BD-98BC-0CA3F790E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66520"/>
              </p:ext>
            </p:extLst>
          </p:nvPr>
        </p:nvGraphicFramePr>
        <p:xfrm>
          <a:off x="6185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Yash Choudhary</a:t>
                      </a:r>
                    </a:p>
                    <a:p>
                      <a:r>
                        <a:rPr lang="en-IN" b="1" dirty="0">
                          <a:hlinkClick r:id="rId4"/>
                        </a:rPr>
                        <a:t>cyash@cse.iitk.ac.in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78C3A6-0596-4B9F-94CA-E19C3AA47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716970"/>
              </p:ext>
            </p:extLst>
          </p:nvPr>
        </p:nvGraphicFramePr>
        <p:xfrm>
          <a:off x="6790765" y="4267200"/>
          <a:ext cx="47244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020">
                  <a:extLst>
                    <a:ext uri="{9D8B030D-6E8A-4147-A177-3AD203B41FA5}">
                      <a16:colId xmlns:a16="http://schemas.microsoft.com/office/drawing/2014/main" val="2567367208"/>
                    </a:ext>
                  </a:extLst>
                </a:gridCol>
                <a:gridCol w="2913380">
                  <a:extLst>
                    <a:ext uri="{9D8B030D-6E8A-4147-A177-3AD203B41FA5}">
                      <a16:colId xmlns:a16="http://schemas.microsoft.com/office/drawing/2014/main" val="2712314196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Yash Mahajan</a:t>
                      </a:r>
                    </a:p>
                    <a:p>
                      <a:r>
                        <a:rPr lang="en-IN" b="1" dirty="0">
                          <a:hlinkClick r:id="rId5"/>
                        </a:rPr>
                        <a:t>ymahajan@cse.iitk.ac.in</a:t>
                      </a:r>
                      <a:r>
                        <a:rPr lang="en-IN" b="1" dirty="0"/>
                        <a:t> </a:t>
                      </a:r>
                    </a:p>
                    <a:p>
                      <a:endParaRPr lang="en-IN" b="1" dirty="0"/>
                    </a:p>
                    <a:p>
                      <a:r>
                        <a:rPr lang="en-IN" b="1" dirty="0"/>
                        <a:t>Hindi, English</a:t>
                      </a: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7324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A52FE1C-D02E-4168-B78D-3A44DD84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39714"/>
            <a:ext cx="1508262" cy="156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8D3B5EF-D58A-4D25-B712-2BD05D17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71506"/>
            <a:ext cx="1642982" cy="14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62CC5D-BB23-4FAD-99CB-720302BD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5610"/>
            <a:ext cx="1507457" cy="159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717DD7-B3C9-45E0-BBE5-A4786B98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502" y="4305610"/>
            <a:ext cx="1580479" cy="160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47F29-8AC5-4F58-A98E-39B6C274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045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Grid">
  <a:themeElements>
    <a:clrScheme name="BlueGri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D882"/>
      </a:accent1>
      <a:accent2>
        <a:srgbClr val="B2B2B2"/>
      </a:accent2>
      <a:accent3>
        <a:srgbClr val="8F8F8F"/>
      </a:accent3>
      <a:accent4>
        <a:srgbClr val="353A77"/>
      </a:accent4>
      <a:accent5>
        <a:srgbClr val="F4E9C1"/>
      </a:accent5>
      <a:accent6>
        <a:srgbClr val="A1A1A1"/>
      </a:accent6>
      <a:hlink>
        <a:srgbClr val="0000FF"/>
      </a:hlink>
      <a:folHlink>
        <a:srgbClr val="FF00FF"/>
      </a:folHlink>
    </a:clrScheme>
    <a:fontScheme name="BlueGri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lueGri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58C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58C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5456</TotalTime>
  <Words>1900</Words>
  <Application>Microsoft Office PowerPoint</Application>
  <PresentationFormat>Widescreen</PresentationFormat>
  <Paragraphs>419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Garamond</vt:lpstr>
      <vt:lpstr>Verdana</vt:lpstr>
      <vt:lpstr>Wingdings</vt:lpstr>
      <vt:lpstr>Office Theme</vt:lpstr>
      <vt:lpstr>ESC101: Fundamentals of Computing</vt:lpstr>
      <vt:lpstr>This Course</vt:lpstr>
      <vt:lpstr>Purpose of This Course</vt:lpstr>
      <vt:lpstr>Course Schedule</vt:lpstr>
      <vt:lpstr>The Locations</vt:lpstr>
      <vt:lpstr>Regular Tutors</vt:lpstr>
      <vt:lpstr>Regular Tutors</vt:lpstr>
      <vt:lpstr>Regular Tutors</vt:lpstr>
      <vt:lpstr>Regular Tutors</vt:lpstr>
      <vt:lpstr>Admin and Faculty Tutors</vt:lpstr>
      <vt:lpstr>Tutorials</vt:lpstr>
      <vt:lpstr>Labs</vt:lpstr>
      <vt:lpstr>Labs</vt:lpstr>
      <vt:lpstr>Grading Scheme</vt:lpstr>
      <vt:lpstr>Useful Links (please bookmark them)</vt:lpstr>
      <vt:lpstr>Course Website</vt:lpstr>
      <vt:lpstr>Lab Website (Prutor)</vt:lpstr>
      <vt:lpstr>Online Discussion Webpage (Piazza)</vt:lpstr>
      <vt:lpstr>Grading Website (Gradescope)</vt:lpstr>
      <vt:lpstr>Course Mailing List</vt:lpstr>
      <vt:lpstr>Textbooks</vt:lpstr>
      <vt:lpstr>Advanced Track (AT)</vt:lpstr>
      <vt:lpstr>Some Course-related Policies (please follow them carefully) (more info on course website)</vt:lpstr>
      <vt:lpstr>Policy on Conduct of Labs/Quizzes/Exams</vt:lpstr>
      <vt:lpstr>Copying</vt:lpstr>
      <vt:lpstr>Copying: How to Avoid?</vt:lpstr>
      <vt:lpstr>Absentee Policy</vt:lpstr>
      <vt:lpstr>Course Drop Policy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ESC101: Fundamentals of Computing</dc:title>
  <dc:creator>Piyush Rai</dc:creator>
  <cp:lastModifiedBy>Piyush Rai</cp:lastModifiedBy>
  <cp:revision>224</cp:revision>
  <dcterms:modified xsi:type="dcterms:W3CDTF">2019-07-29T11:23:16Z</dcterms:modified>
</cp:coreProperties>
</file>